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14"/>
  </p:notesMasterIdLst>
  <p:handoutMasterIdLst>
    <p:handoutMasterId r:id="rId115"/>
  </p:handoutMasterIdLst>
  <p:sldIdLst>
    <p:sldId id="2147482793" r:id="rId4"/>
    <p:sldId id="2147479923" r:id="rId5"/>
    <p:sldId id="2147480066" r:id="rId6"/>
    <p:sldId id="2147482792" r:id="rId7"/>
    <p:sldId id="2147482815" r:id="rId8"/>
    <p:sldId id="2147482816" r:id="rId9"/>
    <p:sldId id="2147482819" r:id="rId10"/>
    <p:sldId id="2147482817" r:id="rId11"/>
    <p:sldId id="2147482820" r:id="rId12"/>
    <p:sldId id="2147482823" r:id="rId13"/>
    <p:sldId id="2147482826" r:id="rId14"/>
    <p:sldId id="2147482824" r:id="rId15"/>
    <p:sldId id="2147482825" r:id="rId16"/>
    <p:sldId id="2147482827" r:id="rId17"/>
    <p:sldId id="2147482828" r:id="rId18"/>
    <p:sldId id="2147482842" r:id="rId19"/>
    <p:sldId id="2147482790" r:id="rId20"/>
    <p:sldId id="2147482840" r:id="rId21"/>
    <p:sldId id="2147479969" r:id="rId22"/>
    <p:sldId id="2147482834" r:id="rId23"/>
    <p:sldId id="2147482814" r:id="rId24"/>
    <p:sldId id="2147482808" r:id="rId25"/>
    <p:sldId id="2147482831" r:id="rId26"/>
    <p:sldId id="2147482835" r:id="rId27"/>
    <p:sldId id="2147482833" r:id="rId28"/>
    <p:sldId id="2147482829" r:id="rId29"/>
    <p:sldId id="2147482836" r:id="rId30"/>
    <p:sldId id="2147482830" r:id="rId31"/>
    <p:sldId id="2147482810" r:id="rId32"/>
    <p:sldId id="2147482811" r:id="rId33"/>
    <p:sldId id="2147482838" r:id="rId34"/>
    <p:sldId id="2147482843" r:id="rId35"/>
    <p:sldId id="2147482837" r:id="rId36"/>
    <p:sldId id="2147482839" r:id="rId37"/>
    <p:sldId id="2147482844" r:id="rId38"/>
    <p:sldId id="2147482812" r:id="rId39"/>
    <p:sldId id="2147482863" r:id="rId40"/>
    <p:sldId id="2147482864" r:id="rId41"/>
    <p:sldId id="2147482865" r:id="rId42"/>
    <p:sldId id="2147482813" r:id="rId43"/>
    <p:sldId id="2147482791" r:id="rId44"/>
    <p:sldId id="2147482841" r:id="rId45"/>
    <p:sldId id="2147482845" r:id="rId46"/>
    <p:sldId id="2147482853" r:id="rId47"/>
    <p:sldId id="2147482856" r:id="rId48"/>
    <p:sldId id="2147482857" r:id="rId49"/>
    <p:sldId id="2147482858" r:id="rId50"/>
    <p:sldId id="2147482855" r:id="rId51"/>
    <p:sldId id="2147482846" r:id="rId52"/>
    <p:sldId id="2147482859" r:id="rId53"/>
    <p:sldId id="2147482847" r:id="rId54"/>
    <p:sldId id="2147482862" r:id="rId55"/>
    <p:sldId id="2147482848" r:id="rId56"/>
    <p:sldId id="2147482850" r:id="rId57"/>
    <p:sldId id="2147482851" r:id="rId58"/>
    <p:sldId id="2147482849" r:id="rId59"/>
    <p:sldId id="2147482852" r:id="rId60"/>
    <p:sldId id="2147482794" r:id="rId61"/>
    <p:sldId id="2147482795" r:id="rId62"/>
    <p:sldId id="2147482796" r:id="rId63"/>
    <p:sldId id="2147482797" r:id="rId64"/>
    <p:sldId id="2147482798" r:id="rId65"/>
    <p:sldId id="2147482799" r:id="rId66"/>
    <p:sldId id="2147482800" r:id="rId67"/>
    <p:sldId id="2147482801" r:id="rId68"/>
    <p:sldId id="2147482802" r:id="rId69"/>
    <p:sldId id="2147482803" r:id="rId70"/>
    <p:sldId id="2147482804" r:id="rId71"/>
    <p:sldId id="2147482805" r:id="rId72"/>
    <p:sldId id="2147482806" r:id="rId73"/>
    <p:sldId id="2147482789" r:id="rId74"/>
    <p:sldId id="2147479986" r:id="rId75"/>
    <p:sldId id="2147479981" r:id="rId76"/>
    <p:sldId id="2147479971" r:id="rId77"/>
    <p:sldId id="2147479974" r:id="rId78"/>
    <p:sldId id="2147480039" r:id="rId79"/>
    <p:sldId id="2147479979" r:id="rId80"/>
    <p:sldId id="2147480044" r:id="rId81"/>
    <p:sldId id="2147480046" r:id="rId82"/>
    <p:sldId id="2147480024" r:id="rId83"/>
    <p:sldId id="2147480025" r:id="rId84"/>
    <p:sldId id="2147479955" r:id="rId85"/>
    <p:sldId id="2147480031" r:id="rId86"/>
    <p:sldId id="2147480030" r:id="rId87"/>
    <p:sldId id="2147480029" r:id="rId88"/>
    <p:sldId id="2147479956" r:id="rId89"/>
    <p:sldId id="2147479957" r:id="rId90"/>
    <p:sldId id="2147480112" r:id="rId91"/>
    <p:sldId id="2147480113" r:id="rId92"/>
    <p:sldId id="2147479959" r:id="rId93"/>
    <p:sldId id="2147479960" r:id="rId94"/>
    <p:sldId id="2147479962" r:id="rId95"/>
    <p:sldId id="2147480079" r:id="rId96"/>
    <p:sldId id="2147479964" r:id="rId97"/>
    <p:sldId id="2147480076" r:id="rId98"/>
    <p:sldId id="2147480050" r:id="rId99"/>
    <p:sldId id="2147479990" r:id="rId100"/>
    <p:sldId id="2147479991" r:id="rId101"/>
    <p:sldId id="2147479992" r:id="rId102"/>
    <p:sldId id="2147480097" r:id="rId103"/>
    <p:sldId id="2147480006" r:id="rId104"/>
    <p:sldId id="2147480080" r:id="rId105"/>
    <p:sldId id="2147482788" r:id="rId106"/>
    <p:sldId id="2147480026" r:id="rId107"/>
    <p:sldId id="2147480056" r:id="rId108"/>
    <p:sldId id="2147480034" r:id="rId109"/>
    <p:sldId id="2147480035" r:id="rId110"/>
    <p:sldId id="2147480059" r:id="rId111"/>
    <p:sldId id="2147480060" r:id="rId112"/>
    <p:sldId id="2147479792" r:id="rId113"/>
  </p:sldIdLst>
  <p:sldSz cx="12192000" cy="6858000"/>
  <p:notesSz cx="6858000" cy="9144000"/>
  <p:embeddedFontLst>
    <p:embeddedFont>
      <p:font typeface="Open Sans" panose="020B0600000101010101" charset="0"/>
      <p:regular r:id="rId116"/>
      <p:bold r:id="rId117"/>
      <p:italic r:id="rId118"/>
      <p:boldItalic r:id="rId119"/>
    </p:embeddedFont>
    <p:embeddedFont>
      <p:font typeface="Segoe UI" panose="020B0502040204020203" pitchFamily="34" charset="0"/>
      <p:regular r:id="rId120"/>
      <p:bold r:id="rId121"/>
      <p:italic r:id="rId122"/>
      <p:boldItalic r:id="rId123"/>
    </p:embeddedFon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Segoe UI Semibold" panose="020B0702040204020203" pitchFamily="34" charset="0"/>
      <p:bold r:id="rId128"/>
      <p:boldItalic r:id="rId129"/>
    </p:embeddedFont>
    <p:embeddedFont>
      <p:font typeface="Segoe Sans Text" charset="0"/>
      <p:regular r:id="rId130"/>
      <p:bold r:id="rId131"/>
    </p:embeddedFont>
    <p:embeddedFont>
      <p:font typeface="맑은 고딕" panose="020B0503020000020004" pitchFamily="50" charset="-127"/>
      <p:regular r:id="rId132"/>
      <p:bold r:id="rId133"/>
    </p:embeddedFont>
    <p:embeddedFont>
      <p:font typeface="Open Sans SemiBold" panose="020B0600000101010101" charset="0"/>
      <p:bold r:id="rId134"/>
      <p:boldItalic r:id="rId13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 - Opening" id="{5FBFE31B-8285-49D4-AF82-20D3EB0E85B4}">
          <p14:sldIdLst>
            <p14:sldId id="2147482793"/>
            <p14:sldId id="2147479923"/>
          </p14:sldIdLst>
        </p14:section>
        <p14:section name="00 소개" id="{F46CED01-A484-4E61-96A2-33268913B3CA}">
          <p14:sldIdLst>
            <p14:sldId id="2147480066"/>
          </p14:sldIdLst>
        </p14:section>
        <p14:section name="01 개발자 배경을 가진 내가 DevSecOps로 팀을 옮긴 이유와 나의 비전" id="{58D6A709-FD31-4968-B154-61453165A191}">
          <p14:sldIdLst>
            <p14:sldId id="2147482792"/>
            <p14:sldId id="2147482815"/>
            <p14:sldId id="2147482816"/>
            <p14:sldId id="2147482819"/>
            <p14:sldId id="2147482817"/>
            <p14:sldId id="2147482820"/>
            <p14:sldId id="2147482823"/>
            <p14:sldId id="2147482826"/>
            <p14:sldId id="2147482824"/>
            <p14:sldId id="2147482825"/>
            <p14:sldId id="2147482827"/>
            <p14:sldId id="2147482828"/>
            <p14:sldId id="2147482842"/>
          </p14:sldIdLst>
        </p14:section>
        <p14:section name="02 DevSecOps에 대한 개념 및 필요성" id="{DD9A6272-1D82-4E44-8180-7C4B29BA31B0}">
          <p14:sldIdLst>
            <p14:sldId id="2147482790"/>
            <p14:sldId id="2147482840"/>
            <p14:sldId id="2147479969"/>
            <p14:sldId id="2147482834"/>
            <p14:sldId id="2147482814"/>
            <p14:sldId id="2147482808"/>
            <p14:sldId id="2147482831"/>
            <p14:sldId id="2147482835"/>
            <p14:sldId id="2147482833"/>
            <p14:sldId id="2147482829"/>
            <p14:sldId id="2147482836"/>
            <p14:sldId id="2147482830"/>
            <p14:sldId id="2147482810"/>
            <p14:sldId id="2147482811"/>
            <p14:sldId id="2147482838"/>
            <p14:sldId id="2147482843"/>
            <p14:sldId id="2147482837"/>
            <p14:sldId id="2147482839"/>
            <p14:sldId id="2147482844"/>
            <p14:sldId id="2147482812"/>
            <p14:sldId id="2147482863"/>
            <p14:sldId id="2147482864"/>
            <p14:sldId id="2147482865"/>
            <p14:sldId id="2147482813"/>
          </p14:sldIdLst>
        </p14:section>
        <p14:section name="03 맡았던 업무 소개" id="{5C0BDB2C-81B5-4246-9493-77E4583C82F6}">
          <p14:sldIdLst>
            <p14:sldId id="2147482791"/>
            <p14:sldId id="2147482841"/>
            <p14:sldId id="2147482845"/>
            <p14:sldId id="2147482853"/>
            <p14:sldId id="2147482856"/>
            <p14:sldId id="2147482857"/>
            <p14:sldId id="2147482858"/>
            <p14:sldId id="2147482855"/>
            <p14:sldId id="2147482846"/>
            <p14:sldId id="2147482859"/>
            <p14:sldId id="2147482847"/>
            <p14:sldId id="2147482862"/>
            <p14:sldId id="2147482848"/>
            <p14:sldId id="2147482850"/>
            <p14:sldId id="2147482851"/>
            <p14:sldId id="2147482849"/>
            <p14:sldId id="2147482852"/>
          </p14:sldIdLst>
        </p14:section>
        <p14:section name="Title slides" id="{BD7B8940-5261-43A4-9DF7-040EDEBCD880}">
          <p14:sldIdLst>
            <p14:sldId id="2147482794"/>
            <p14:sldId id="2147482795"/>
            <p14:sldId id="2147482796"/>
          </p14:sldIdLst>
        </p14:section>
        <p14:section name="Agenda" id="{8239667C-4845-47A2-ADA5-EBF9F7B4CDA6}">
          <p14:sldIdLst>
            <p14:sldId id="2147482797"/>
            <p14:sldId id="2147482798"/>
            <p14:sldId id="2147482799"/>
          </p14:sldIdLst>
        </p14:section>
        <p14:section name="1 - Section slide options" id="{4E6604CD-9C69-49EC-8129-BB425F480ED5}">
          <p14:sldIdLst>
            <p14:sldId id="2147482800"/>
            <p14:sldId id="2147482801"/>
            <p14:sldId id="2147482802"/>
            <p14:sldId id="2147482803"/>
          </p14:sldIdLst>
        </p14:section>
        <p14:section name="2 - Headline only slides" id="{743AF35E-22F7-415C-9581-DC1189A4A5AE}">
          <p14:sldIdLst>
            <p14:sldId id="2147482804"/>
            <p14:sldId id="2147482805"/>
            <p14:sldId id="2147482806"/>
          </p14:sldIdLst>
        </p14:section>
        <p14:section name="3 - Content slides" id="{93CA586B-067E-FD48-9DD1-5E50DEAEC65A}">
          <p14:sldIdLst>
            <p14:sldId id="2147482789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67520" autoAdjust="0"/>
  </p:normalViewPr>
  <p:slideViewPr>
    <p:cSldViewPr snapToGrid="0">
      <p:cViewPr>
        <p:scale>
          <a:sx n="100" d="100"/>
          <a:sy n="100" d="100"/>
        </p:scale>
        <p:origin x="264" y="-42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viewProps" Target="viewProps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font" Target="fonts/font8.fntdata"/><Relationship Id="rId128" Type="http://schemas.openxmlformats.org/officeDocument/2006/relationships/font" Target="fonts/font13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font" Target="fonts/font3.fntdata"/><Relationship Id="rId134" Type="http://schemas.openxmlformats.org/officeDocument/2006/relationships/font" Target="fonts/font19.fntdata"/><Relationship Id="rId139" Type="http://schemas.openxmlformats.org/officeDocument/2006/relationships/theme" Target="theme/theme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font" Target="fonts/font9.fntdata"/><Relationship Id="rId129" Type="http://schemas.openxmlformats.org/officeDocument/2006/relationships/font" Target="fonts/font14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4.fntdata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font" Target="fonts/font15.fntdata"/><Relationship Id="rId135" Type="http://schemas.openxmlformats.org/officeDocument/2006/relationships/font" Target="fonts/font20.fntdata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141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handoutMaster" Target="handoutMasters/handoutMaster1.xml"/><Relationship Id="rId131" Type="http://schemas.openxmlformats.org/officeDocument/2006/relationships/font" Target="fonts/font16.fntdata"/><Relationship Id="rId136" Type="http://schemas.openxmlformats.org/officeDocument/2006/relationships/commentAuthors" Target="commentAuthor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font" Target="fonts/font6.fntdata"/><Relationship Id="rId142" Type="http://schemas.microsoft.com/office/2018/10/relationships/authors" Target="authors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font" Target="fonts/font1.fntdata"/><Relationship Id="rId13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font" Target="fonts/font17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font" Target="fonts/font1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font" Target="fonts/font18.fntdata"/><Relationship Id="rId16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1/7/2025 1:29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발표를 들으러 와주셔서 감사드립니다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저는 이번 세션 연사 이상준입니다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발표에 앞서 이번 세션은 저의 경험과 개인적인 의견을 나누는 세션으로 기술을 다루는 세션이 아니기 때문에 기술적인 학습을 원하시면 다른 부스로 이동하셔도 무방합니다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 도중에도 얼마든지 이동하실 수 있으니 참고 부탁드립니다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다만 나가실 때는 다른 분들께 방해되지 않도록 조용히 퇴실 부탁드리겠습니다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라는 제목은 사실 말장난 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저는 닷넷 개발자라는 배경을 가지고 있고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닷넷데브의</a:t>
            </a:r>
            <a:r>
              <a:rPr lang="ko-KR" altLang="en-US" baseline="0" dirty="0"/>
              <a:t> 운영진이기도 하면서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팀의 구성원으로 있기 때문에 쭉 이어 붙여보니까 </a:t>
            </a:r>
            <a:r>
              <a:rPr lang="ko-KR" altLang="en-US" baseline="0" dirty="0" err="1"/>
              <a:t>닷넷데브섹옵스가</a:t>
            </a:r>
            <a:r>
              <a:rPr lang="ko-KR" altLang="en-US" baseline="0" dirty="0"/>
              <a:t> 되었습니다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뭐 별 뜻이 있는 것은 아닙니다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혹시 세션 </a:t>
            </a:r>
            <a:r>
              <a:rPr lang="ko-KR" altLang="en-US" baseline="0" dirty="0" err="1"/>
              <a:t>제목때문에</a:t>
            </a:r>
            <a:r>
              <a:rPr lang="ko-KR" altLang="en-US" baseline="0" dirty="0"/>
              <a:t> 헷갈리실 분도 있으실 것 같습니다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1/7/2025 1:29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1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생각하는 많이 알 수 있는 방법 큰 세가지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책이나 인터넷 강의구요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구글링을 하는 것이고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세번째는 인공지능을 활용하는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책과 인터넷 강의를 한데 묶은 것은 만든 사람이 특정되어 있고 그 사람 기준으로 순차적으로 지식을 탐구할 수 있다는 공통점 때문에 묶었습니다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생각하는 각 방법들에 대한 특징을 저의 경험을 기반으로 한번 적어봤는데요</a:t>
            </a:r>
            <a:r>
              <a:rPr lang="en-US" altLang="ko-KR" dirty="0"/>
              <a:t>. </a:t>
            </a:r>
            <a:r>
              <a:rPr lang="ko-KR" altLang="en-US" dirty="0"/>
              <a:t>많이들 공감하실 지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 방법 모두 장점과 단점을 나열해 놨는데요</a:t>
            </a:r>
            <a:r>
              <a:rPr lang="en-US" altLang="ko-KR" dirty="0"/>
              <a:t>. </a:t>
            </a:r>
            <a:r>
              <a:rPr lang="ko-KR" altLang="en-US" dirty="0"/>
              <a:t>물론 개인의 차이에 의해서 단점이 아닌 것들도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가장 좋은 방법은 세 방법을 모두 사용하는 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자료는 나중에 공유될 </a:t>
            </a:r>
            <a:r>
              <a:rPr lang="ko-KR" altLang="en-US" dirty="0" err="1"/>
              <a:t>예정이오니</a:t>
            </a:r>
            <a:r>
              <a:rPr lang="ko-KR" altLang="en-US" dirty="0"/>
              <a:t> 나중에 한번씩 보시면 될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세 방법을 이용한 시간이</a:t>
            </a:r>
            <a:r>
              <a:rPr lang="en-US" altLang="ko-KR" dirty="0"/>
              <a:t> </a:t>
            </a:r>
            <a:r>
              <a:rPr lang="ko-KR" altLang="en-US" dirty="0"/>
              <a:t>쌓일수록 점점 전문적인 판단을 할 수 있게 된다고 믿습니다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회사에서의 실전 경험도 분명하게 필요할 것입니다</a:t>
            </a:r>
            <a:r>
              <a:rPr lang="en-US" altLang="ko-KR" dirty="0"/>
              <a:t>. </a:t>
            </a:r>
            <a:r>
              <a:rPr lang="ko-KR" altLang="en-US" dirty="0"/>
              <a:t>이론은 이론이기 때문이고 현장은 그렇지 못한 경우가 많기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실전에서도 임시로 때려 맞추는 방법보다는 이론을 기반하여 정확히 문제를 진단하여 해결하면 그 이론은 이제 지식 자체가 아니라 경험이 되어 내 것이 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내용에 써 있는 것이 마치 제너럴리스트와 스페셜리스트를 말하는 것 같다는 생각이 드실 수도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그 두 특성 모두</a:t>
            </a:r>
            <a:r>
              <a:rPr lang="en-US" altLang="ko-KR" dirty="0"/>
              <a:t>,</a:t>
            </a:r>
            <a:r>
              <a:rPr lang="ko-KR" altLang="en-US" dirty="0"/>
              <a:t> 기업의 현주소에 따라 어느 쪽이 더 많아야 한다는 그런 이론이 있다는 것은 알지만</a:t>
            </a:r>
            <a:r>
              <a:rPr lang="en-US" altLang="ko-KR" dirty="0"/>
              <a:t>, </a:t>
            </a:r>
            <a:r>
              <a:rPr lang="ko-KR" altLang="en-US" dirty="0"/>
              <a:t>분명한 것은 둘 다 필요한 영역이고 사람에게 시간은 한정되어 있기에 선택할 수 밖에 없다는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 의미에서 볼 때 굳이 선택한다면 디테일을 챙기는 것보단 거시적으로 볼 수 있는 능력이 아무래도 판단하는 자리를 가질 수 있다고 생각했고</a:t>
            </a:r>
            <a:r>
              <a:rPr lang="en-US" altLang="ko-KR" dirty="0"/>
              <a:t>, </a:t>
            </a:r>
            <a:r>
              <a:rPr lang="ko-KR" altLang="en-US" dirty="0"/>
              <a:t>판단하는 자리는 곧 리더의 자리를 의미한다고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리더는 보통은 같은 연차 대비 인건비가 좀 더 비쌀 수 있는 가능성을 지니고 있습니다</a:t>
            </a:r>
            <a:r>
              <a:rPr lang="en-US" altLang="ko-KR" dirty="0"/>
              <a:t>. </a:t>
            </a:r>
            <a:r>
              <a:rPr lang="ko-KR" altLang="en-US" dirty="0"/>
              <a:t>그리고 불로소득이 없는 근로소득자는 회사에서만 돈을 </a:t>
            </a:r>
            <a:r>
              <a:rPr lang="ko-KR" altLang="en-US" dirty="0" err="1"/>
              <a:t>벌어야하기</a:t>
            </a:r>
            <a:r>
              <a:rPr lang="ko-KR" altLang="en-US" dirty="0"/>
              <a:t> 때문에 돈을 벌 수 있는 시간이 </a:t>
            </a:r>
            <a:r>
              <a:rPr lang="ko-KR" altLang="en-US" dirty="0" err="1"/>
              <a:t>정해져있습니다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저는 사람을 키우는 일도 해보고 싶었는데</a:t>
            </a:r>
            <a:r>
              <a:rPr lang="en-US" altLang="ko-KR" dirty="0"/>
              <a:t>, </a:t>
            </a:r>
            <a:r>
              <a:rPr lang="ko-KR" altLang="en-US" dirty="0"/>
              <a:t>좋은 문화를 </a:t>
            </a:r>
            <a:r>
              <a:rPr lang="ko-KR" altLang="en-US" dirty="0" err="1"/>
              <a:t>이어가서</a:t>
            </a:r>
            <a:r>
              <a:rPr lang="ko-KR" altLang="en-US" dirty="0"/>
              <a:t> 선순환 생태계를 만들어서 다 함께 잘 살고 싶다는 이상도 갖고 있기에 거시적인 문제해결사를 지향하게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2F4D-0811-921E-FECB-CB619493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8D2B84-9792-8231-EA1C-CAADB633F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ADC4AA-9735-5E17-D34F-6F8DB39C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안타까운 것은 저의 지능인데요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DBD20C88-E7EB-8890-6939-FBF77E4A5E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2800E-11FB-9446-F42D-E4CE7F39C7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641990-D01F-D672-6455-92062782C6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70B4E-6B3D-91E3-E5D9-506C44BD5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2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지적인 호기심이 물론 있지만 게임하는 것을 좋아하기 때문에 따로 아까 나열되었던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책을 보거나</a:t>
            </a:r>
            <a:r>
              <a:rPr lang="en-US" altLang="ko-KR" dirty="0"/>
              <a:t>, </a:t>
            </a:r>
            <a:r>
              <a:rPr lang="ko-KR" altLang="en-US" dirty="0"/>
              <a:t>인터넷 강의를 보거나</a:t>
            </a:r>
            <a:r>
              <a:rPr lang="en-US" altLang="ko-KR" dirty="0"/>
              <a:t>, </a:t>
            </a:r>
            <a:r>
              <a:rPr lang="ko-KR" altLang="en-US" dirty="0"/>
              <a:t>검색을 하거나</a:t>
            </a:r>
            <a:r>
              <a:rPr lang="en-US" altLang="ko-KR" dirty="0"/>
              <a:t>, </a:t>
            </a:r>
            <a:r>
              <a:rPr lang="ko-KR" altLang="en-US" dirty="0"/>
              <a:t>인공지능을 이용해서 스스로 학습하기엔 노는 게 더 좋았기 때문에 따로 학습을 하지 않고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09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02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저와 같이 </a:t>
            </a:r>
            <a:r>
              <a:rPr lang="en-US" altLang="ko-KR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처음 들어보시는 분들도 계실 것입니다</a:t>
            </a:r>
            <a:r>
              <a:rPr lang="en-US" altLang="ko-KR" dirty="0"/>
              <a:t>. </a:t>
            </a:r>
            <a:r>
              <a:rPr lang="ko-KR" altLang="en-US" dirty="0"/>
              <a:t>저도 이 팀에 합류하기 전까지는 </a:t>
            </a:r>
            <a:r>
              <a:rPr lang="ko-KR" altLang="en-US" dirty="0" err="1"/>
              <a:t>데브섹옵스라는</a:t>
            </a:r>
            <a:r>
              <a:rPr lang="ko-KR" altLang="en-US" dirty="0"/>
              <a:t> 이름이 생소했습니다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세션에서 다룰 주제 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왜 개발자를 하던 제가 다른</a:t>
            </a:r>
            <a:r>
              <a:rPr lang="ko-KR" altLang="en-US" baseline="0" dirty="0"/>
              <a:t> 일을 하는 팀으로 이동했는지 말씀드리며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다음으로는 제가 </a:t>
            </a:r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팀으로 </a:t>
            </a:r>
            <a:r>
              <a:rPr lang="ko-KR" altLang="en-US" baseline="0" dirty="0" err="1"/>
              <a:t>이적한지</a:t>
            </a:r>
            <a:r>
              <a:rPr lang="ko-KR" altLang="en-US" baseline="0" dirty="0"/>
              <a:t> </a:t>
            </a:r>
            <a:r>
              <a:rPr lang="en-US" altLang="ko-KR" baseline="0" dirty="0"/>
              <a:t>1</a:t>
            </a:r>
            <a:r>
              <a:rPr lang="ko-KR" altLang="en-US" baseline="0" dirty="0"/>
              <a:t>년이 좀 안되었는데 그동안 진행했던 업무들을 설명드릴 것이고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앞으로 </a:t>
            </a:r>
            <a:r>
              <a:rPr lang="ko-KR" altLang="en-US" baseline="0" dirty="0" err="1"/>
              <a:t>데브섹옵스에서</a:t>
            </a:r>
            <a:r>
              <a:rPr lang="ko-KR" altLang="en-US" baseline="0" dirty="0"/>
              <a:t> 기대하는 비전을 말씀드리겠습니다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대로 </a:t>
            </a:r>
            <a:r>
              <a:rPr lang="en-US" altLang="ko-KR" dirty="0"/>
              <a:t>DevOps</a:t>
            </a:r>
            <a:r>
              <a:rPr lang="ko-KR" altLang="en-US" dirty="0"/>
              <a:t>가 하는 일에 정보보안 업무를 섞은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똑같은 </a:t>
            </a:r>
            <a:r>
              <a:rPr lang="en-US" altLang="ko-KR" dirty="0"/>
              <a:t>DevOps</a:t>
            </a:r>
            <a:r>
              <a:rPr lang="ko-KR" altLang="en-US" dirty="0"/>
              <a:t>라는 포지션이라고 하더라도 회사의 크기나 </a:t>
            </a:r>
            <a:r>
              <a:rPr lang="ko-KR" altLang="en-US" dirty="0" err="1"/>
              <a:t>사업종류에</a:t>
            </a:r>
            <a:r>
              <a:rPr lang="ko-KR" altLang="en-US" dirty="0"/>
              <a:t> 따라서 하는 업무는 조금씩 다를 수 있지만 그래도 대부분의</a:t>
            </a:r>
            <a:r>
              <a:rPr lang="en-US" altLang="ko-KR" dirty="0"/>
              <a:t> </a:t>
            </a:r>
            <a:r>
              <a:rPr lang="ko-KR" altLang="en-US" dirty="0" err="1"/>
              <a:t>데브옵스는</a:t>
            </a:r>
            <a:r>
              <a:rPr lang="ko-KR" altLang="en-US" dirty="0"/>
              <a:t> 업무나 제품에 대한 전반적인 자동화를 주로 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개인적으로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단어를 들었을 때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단어가 언제부터 존재했는지는 모르겠지만 아무래도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컴퓨팅이 발달하던 시기에 </a:t>
            </a:r>
            <a:r>
              <a:rPr lang="en-US" altLang="ko-KR" dirty="0"/>
              <a:t>IT </a:t>
            </a:r>
            <a:r>
              <a:rPr lang="ko-KR" altLang="en-US" dirty="0"/>
              <a:t>업계에서 유행했던 단어이기 때문에 </a:t>
            </a:r>
            <a:r>
              <a:rPr lang="ko-KR" altLang="en-US" dirty="0" err="1"/>
              <a:t>클라우드를</a:t>
            </a:r>
            <a:r>
              <a:rPr lang="ko-KR" altLang="en-US" dirty="0"/>
              <a:t> 이용해서 자동화에 관련된 문제를 해결하는 사람이라고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경력이 쌓여가면서 </a:t>
            </a:r>
            <a:r>
              <a:rPr lang="ko-KR" altLang="en-US" dirty="0" err="1"/>
              <a:t>데브옵스</a:t>
            </a:r>
            <a:r>
              <a:rPr lang="ko-KR" altLang="en-US" dirty="0"/>
              <a:t> 포지션이 </a:t>
            </a:r>
            <a:r>
              <a:rPr lang="ko-KR" altLang="en-US" dirty="0" err="1"/>
              <a:t>클라우드를</a:t>
            </a:r>
            <a:r>
              <a:rPr lang="ko-KR" altLang="en-US" dirty="0"/>
              <a:t> 다루기는 하지만 꼭 </a:t>
            </a:r>
            <a:r>
              <a:rPr lang="ko-KR" altLang="en-US" dirty="0" err="1"/>
              <a:t>클라우드</a:t>
            </a:r>
            <a:r>
              <a:rPr lang="ko-KR" altLang="en-US" dirty="0"/>
              <a:t> 업무만을 다루는 것은 아니라고 경험이 변하게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개발자는 고객의 일을 자동화하는 제품을 만드는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고객이 어떤 해결해야하는 문제를 만났을 때 우리가 만든 서비스를 쓰면 문제를 해결할 수 있게 하는 서비스 자체를 만드는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DevOps</a:t>
            </a:r>
            <a:r>
              <a:rPr lang="ko-KR" altLang="en-US" dirty="0"/>
              <a:t>도 물론 서비스 자체를 운영하고 자동화 하기에 어떤 회사에서는 </a:t>
            </a:r>
            <a:r>
              <a:rPr lang="ko-KR" altLang="en-US" dirty="0" err="1"/>
              <a:t>개발팀안에</a:t>
            </a:r>
            <a:r>
              <a:rPr lang="ko-KR" altLang="en-US" dirty="0"/>
              <a:t> </a:t>
            </a:r>
            <a:r>
              <a:rPr lang="ko-KR" altLang="en-US" dirty="0" err="1"/>
              <a:t>데브옵스가</a:t>
            </a:r>
            <a:r>
              <a:rPr lang="ko-KR" altLang="en-US" dirty="0"/>
              <a:t> 있는 경우도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있는 곳에서는 제품도 운영하고 자동화하지만</a:t>
            </a:r>
            <a:r>
              <a:rPr lang="en-US" altLang="ko-KR" dirty="0"/>
              <a:t>, </a:t>
            </a:r>
            <a:r>
              <a:rPr lang="ko-KR" altLang="en-US" dirty="0"/>
              <a:t>회사가 회사로서 돌아가기 위한 전산 운영도 저희 팀에서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제가 경험할 것들이 아주 무궁무진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57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382F-B0EF-41EB-0868-30867AC1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11C41C-C0D4-0312-1BC0-F1E1C9AA2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8CA748-F0A4-E076-9DDD-A3C3272DE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회사에 </a:t>
            </a:r>
            <a:r>
              <a:rPr lang="en-US" altLang="ko-KR" dirty="0"/>
              <a:t>DevOps</a:t>
            </a:r>
            <a:r>
              <a:rPr lang="ko-KR" altLang="en-US" dirty="0"/>
              <a:t>가 있을 경우 장점은 뭐가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34D1B5-905A-F624-ED6E-4E174553A3B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20CF0-AE4C-4D91-9563-AFA485E3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1E1B951-A2E0-9305-5F87-061AA6AD95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618D1-D799-E7C2-C3B5-7ACDF50933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41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회사에서 </a:t>
            </a:r>
            <a:r>
              <a:rPr lang="ko-KR" altLang="en-US" dirty="0" err="1"/>
              <a:t>데브옵스가</a:t>
            </a:r>
            <a:r>
              <a:rPr lang="ko-KR" altLang="en-US" dirty="0"/>
              <a:t> 하는 자동화 업무에 대한 장점은 여기 나열된 것들과 비슷한 내용들일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효율성 증가에 보면 제가 소프트웨어 제품 이름을 </a:t>
            </a:r>
            <a:r>
              <a:rPr lang="ko-KR" altLang="en-US" dirty="0" err="1"/>
              <a:t>적어놨는데요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이것들은 </a:t>
            </a:r>
            <a:r>
              <a:rPr lang="ko-KR" altLang="en-US" dirty="0" err="1"/>
              <a:t>데브옵스</a:t>
            </a:r>
            <a:r>
              <a:rPr lang="ko-KR" altLang="en-US" dirty="0"/>
              <a:t> 엔지니어가 사용하는 소프트웨어 도구들입니다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유명한 앞선 </a:t>
            </a:r>
            <a:r>
              <a:rPr lang="ko-KR" altLang="en-US" dirty="0" err="1"/>
              <a:t>젠킨스나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엑션은</a:t>
            </a:r>
            <a:r>
              <a:rPr lang="ko-KR" altLang="en-US" dirty="0"/>
              <a:t> 사람이 반복적으로 키보드로 쳐서 실행해야 하는 명령어 집합을 미리 </a:t>
            </a:r>
            <a:r>
              <a:rPr lang="ko-KR" altLang="en-US" dirty="0" err="1"/>
              <a:t>입력해두고</a:t>
            </a:r>
            <a:r>
              <a:rPr lang="ko-KR" altLang="en-US" dirty="0"/>
              <a:t> 쭉 실행시켜주는 도구들입니다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비유하자면 스크립트 </a:t>
            </a:r>
            <a:r>
              <a:rPr lang="ko-KR" altLang="en-US" dirty="0" err="1"/>
              <a:t>실행기</a:t>
            </a:r>
            <a:r>
              <a:rPr lang="ko-KR" altLang="en-US" dirty="0"/>
              <a:t> 같은 느낌입니다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앤서블</a:t>
            </a:r>
            <a:r>
              <a:rPr lang="ko-KR" altLang="en-US" dirty="0"/>
              <a:t> </a:t>
            </a:r>
            <a:r>
              <a:rPr lang="en-US" altLang="ko-KR" dirty="0"/>
              <a:t>AWX</a:t>
            </a:r>
            <a:r>
              <a:rPr lang="ko-KR" altLang="en-US" dirty="0"/>
              <a:t>과 </a:t>
            </a:r>
            <a:r>
              <a:rPr lang="ko-KR" altLang="en-US" dirty="0" err="1"/>
              <a:t>테라폼은</a:t>
            </a:r>
            <a:r>
              <a:rPr lang="ko-KR" altLang="en-US" dirty="0"/>
              <a:t> 둘 다 서비스를 운영할 때 필요한 인프라 구축과 관련된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둘이 가진 차이점도 존재하고 공통점도 존재하기 때문에 자세하게 다루지는 않겠지만 두 개의 서비스를 비교 분석한 글이 꽤 많기 때문에 한번 찾아보시면 도움이 되실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3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차이점을 검색하셨을 때 </a:t>
            </a:r>
            <a:r>
              <a:rPr lang="ko-KR" altLang="en-US" dirty="0" err="1"/>
              <a:t>레드헷에서</a:t>
            </a:r>
            <a:r>
              <a:rPr lang="ko-KR" altLang="en-US" dirty="0"/>
              <a:t> 두 서비스의 차이점을 설명한 문서를 이 발표자료에 링크 </a:t>
            </a:r>
            <a:r>
              <a:rPr lang="ko-KR" altLang="en-US" dirty="0" err="1"/>
              <a:t>걸어놨으니</a:t>
            </a:r>
            <a:r>
              <a:rPr lang="ko-KR" altLang="en-US" dirty="0"/>
              <a:t> 나중에 보셔도 좋고</a:t>
            </a:r>
            <a:r>
              <a:rPr lang="en-US" altLang="ko-KR" dirty="0"/>
              <a:t>, </a:t>
            </a:r>
            <a:r>
              <a:rPr lang="ko-KR" altLang="en-US" dirty="0"/>
              <a:t>검색엔진을 활용하실 경우에도 금방 찾아보실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/>
              <a:t>,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7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도구를 사용해서 업무에 대한 흐름을 명확하게 만들고 그것들을 도구에 적용하고 최적화 하는 것을 파이프라인 작업이라고 볼</a:t>
            </a:r>
            <a:r>
              <a:rPr lang="ko-KR" altLang="en-US" baseline="0" dirty="0"/>
              <a:t>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제품 서비스에 관련된 파이프라인은 그런 식으로 정의하겠지만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서비스와 무관하게 독립적으로 회사를 운영하기 위한 </a:t>
            </a:r>
            <a:r>
              <a:rPr lang="ko-KR" altLang="en-US" baseline="0" dirty="0" err="1"/>
              <a:t>인사팀이라던지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재무팀</a:t>
            </a:r>
            <a:r>
              <a:rPr lang="ko-KR" altLang="en-US" baseline="0" dirty="0"/>
              <a:t> 같은 경우에는 다른 자동화 도구들도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그런 문제를 해결할 땐 그쪽 분야 전문인 </a:t>
            </a:r>
            <a:r>
              <a:rPr lang="en-US" altLang="ko-KR" baseline="0" dirty="0"/>
              <a:t>RPA </a:t>
            </a:r>
            <a:r>
              <a:rPr lang="ko-KR" altLang="en-US" baseline="0" dirty="0"/>
              <a:t>도구들을 활용할 수도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모든 것을 개발자나 운영팀에서 다 할 수는 없기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이야기를 잠시 하자면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사실 </a:t>
            </a:r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도구들에 대해 개발자들이 코드로 다 하면 되는 거 </a:t>
            </a:r>
            <a:r>
              <a:rPr lang="ko-KR" altLang="en-US" strike="sngStrike" baseline="0" dirty="0" err="1"/>
              <a:t>아니냐라고</a:t>
            </a:r>
            <a:r>
              <a:rPr lang="ko-KR" altLang="en-US" strike="sngStrike" baseline="0" dirty="0"/>
              <a:t> 할 수는 있는데요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개발자는 다른 </a:t>
            </a:r>
            <a:r>
              <a:rPr lang="en-US" altLang="ko-KR" strike="sngStrike" baseline="0" dirty="0"/>
              <a:t>IT</a:t>
            </a:r>
            <a:r>
              <a:rPr lang="ko-KR" altLang="en-US" strike="sngStrike" baseline="0" dirty="0"/>
              <a:t>의 업종 중에서는 </a:t>
            </a:r>
            <a:r>
              <a:rPr lang="ko-KR" altLang="en-US" strike="sngStrike" baseline="0" dirty="0" err="1"/>
              <a:t>고가치</a:t>
            </a:r>
            <a:r>
              <a:rPr lang="ko-KR" altLang="en-US" strike="sngStrike" baseline="0" dirty="0"/>
              <a:t> 인건비에 해당하므로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간단한 일조차 개발자에게 코드로 어떤 </a:t>
            </a:r>
            <a:r>
              <a:rPr lang="ko-KR" altLang="en-US" strike="sngStrike" baseline="0" dirty="0" err="1"/>
              <a:t>테스크가</a:t>
            </a:r>
            <a:r>
              <a:rPr lang="ko-KR" altLang="en-US" strike="sngStrike" baseline="0" dirty="0"/>
              <a:t> 주어지면 코드는 하나에서부터 열까지 다 만들어야 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개발자가 할 수 있는 더욱 비싼 일을 할 수 없게 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시간은 유한하기 때문입니다</a:t>
            </a:r>
            <a:r>
              <a:rPr lang="en-US" altLang="ko-KR" strike="sngStrike" baseline="0" dirty="0"/>
              <a:t>. </a:t>
            </a:r>
            <a:r>
              <a:rPr lang="ko-KR" altLang="en-US" strike="sngStrike" baseline="0" dirty="0"/>
              <a:t>그렇기에 업무에 최적화된 </a:t>
            </a:r>
            <a:r>
              <a:rPr lang="en-US" altLang="ko-KR" strike="sngStrike" baseline="0" dirty="0"/>
              <a:t>RPA</a:t>
            </a:r>
            <a:r>
              <a:rPr lang="ko-KR" altLang="en-US" strike="sngStrike" baseline="0" dirty="0"/>
              <a:t> 도구들을 개발자가 아닌 </a:t>
            </a:r>
            <a:r>
              <a:rPr lang="ko-KR" altLang="en-US" strike="sngStrike" baseline="0" dirty="0" err="1"/>
              <a:t>직군이</a:t>
            </a:r>
            <a:r>
              <a:rPr lang="ko-KR" altLang="en-US" strike="sngStrike" baseline="0" dirty="0"/>
              <a:t> 배워서 직접 사용할 경우 자동화 업무를 코드없이 수행할 수 </a:t>
            </a:r>
            <a:r>
              <a:rPr lang="ko-KR" altLang="en-US" strike="sngStrike" baseline="0" dirty="0" err="1"/>
              <a:t>있게되므로</a:t>
            </a:r>
            <a:r>
              <a:rPr lang="ko-KR" altLang="en-US" strike="sngStrike" baseline="0" dirty="0"/>
              <a:t> 개발자가 아닌 분들이 사용할 때 생산성이 증가한다고 생각합니다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결국은 어떤 문제를 해결하기 위해 탄생한 도구들이므로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문제 해결의 관점으로 볼 때 그 도구들을 코드로 직접 만들었는지는 중요하지 않다고 생각합니다</a:t>
            </a:r>
            <a:r>
              <a:rPr lang="en-US" altLang="ko-KR" strike="sngStrike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36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EB72-81E5-2974-9BF1-539B8CB8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BC92C-E26B-F36E-D326-66C15ADB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500766-25B8-6711-3605-034B46753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비용 절감과 휴먼 에러 감소에 대해서도 생각해보면 알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39AEC9E-A181-A407-A079-1ABE1CED978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77492-C660-A9D3-2915-66EA2DA2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1A38009-E862-3D30-6352-A364809D1F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3EE75-E65D-706A-5DD6-2A15A5B805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5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3576-0D1A-99AE-E2FE-F0F28E1E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5A960-EFED-D716-1435-2073C264A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5B0286-EAE3-FF1C-1C37-F83489D6D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보통 사람은 반복적인 일에 대해 취약합니다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따라서 앞서 나열한 도구들을 포함하여 업무를 자동화하면 반복적인 일은 기계에게 시키고 새로운 업무를 직원에게 시킬 수 있기 때문에 사람의 정신력과 시간을 절약할 수 있으며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이것은 곧 인건비와 직결하여 순이익을 올릴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사람은 방심하면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졸아도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배고파도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피곤해도 실수를 하기 때문에 기계가 반복적인 일을 대신 해줄 경우 많은 오류를 절약할 수 있고 이것은 회사의 업무 프로세스를 윤활하게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회사의 프로세스 순환이 잘 될 수록 역시 직원의 피로도는 감소하고 이는 효율적인 업무환경을 조성할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2B9263C0-C280-4748-4854-D709535AD24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2F197-E9AF-8B25-A74A-24CD7C5CA7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8FA739-B609-9083-BFE9-D5C409DC90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FB8EF-52C3-9D62-3F04-A2667E9D6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7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2DEC-B575-FAE2-7CDF-386DF063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0B4C85-ED2C-6E9E-F23C-8D028B0D3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BE5BE0-AEE3-BC9B-83F2-78393503A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마지막으로 회사의 업무와 제품을 모니터링하여 기존의 업무를 이미 패턴화 시켜서 파이프라인을 구축했다면 어디서 에러가 자주 발생하는 지 파악하여 기존의 파이프라인을 더욱 견고하게 보완할 수 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-US" altLang="ko-KR" dirty="0"/>
              <a:t>4</a:t>
            </a:r>
            <a:r>
              <a:rPr lang="ko-KR" altLang="en-US" dirty="0"/>
              <a:t>가지로 나눠서 썼지만 이 </a:t>
            </a:r>
            <a:r>
              <a:rPr lang="en-US" altLang="ko-KR" dirty="0"/>
              <a:t>4</a:t>
            </a:r>
            <a:r>
              <a:rPr lang="ko-KR" altLang="en-US" dirty="0"/>
              <a:t>가지 보다 더 나열할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메시지는 한 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기계는 반복적인 일에 강하며 실수하지 않는다는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54B6FB0-43DC-9FED-F0DA-D159E355E0A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A79DB-9AB1-508E-E621-5F1545D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88659AE-BD5B-C8EA-2DA4-91872137DE8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0A055-DE65-A0F8-C808-AA2B200819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ko-KR" altLang="en-US" dirty="0" err="1"/>
              <a:t>데브옵스라는</a:t>
            </a:r>
            <a:r>
              <a:rPr lang="ko-KR" altLang="en-US" baseline="0" dirty="0"/>
              <a:t> 게 필요한 것은 알겠고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데브옵스만</a:t>
            </a:r>
            <a:r>
              <a:rPr lang="ko-KR" altLang="en-US" baseline="0" dirty="0"/>
              <a:t> 도입하면 문제가 해결될까요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물론 기존의 문제들을 해결 할 수는 있지만 새로운 문제들이 발생할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3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당연한 말일 수 있지만</a:t>
            </a:r>
            <a:r>
              <a:rPr lang="en-US" altLang="ko-KR" dirty="0"/>
              <a:t>, </a:t>
            </a:r>
            <a:r>
              <a:rPr lang="ko-KR" altLang="en-US" dirty="0"/>
              <a:t>먼저는 처음 전문 </a:t>
            </a:r>
            <a:r>
              <a:rPr lang="ko-KR" altLang="en-US" dirty="0" err="1"/>
              <a:t>데브옵스를</a:t>
            </a:r>
            <a:r>
              <a:rPr lang="ko-KR" altLang="en-US" dirty="0"/>
              <a:t> 도입하게 될 경우 </a:t>
            </a:r>
            <a:r>
              <a:rPr lang="ko-KR" altLang="en-US" baseline="0" dirty="0"/>
              <a:t>업무를 처음으로 명시하는 시간이 필요합니다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6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7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1829-AA86-2BC7-7F8F-B311EAE20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88767A-DB16-D88B-A699-2936486C7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0BB4FE-4EFD-09FF-D739-C49F88F38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F812BFBD-726D-F608-9C50-7A29C5114C0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C1608-8960-F019-4F6A-81BC80924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520E49A-1B4E-67EA-2F84-F5A362E6AC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9A5A5A-A791-D551-D625-EF67E08BA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03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EBDD-7192-C06F-55FF-766E8D4D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F3803E-1E40-01A9-29C6-E7BD0F39E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D720E3-7A51-6CA9-ACAF-6EDB43A6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데브옵스는</a:t>
            </a:r>
            <a:r>
              <a:rPr lang="ko-KR" altLang="en-US" dirty="0"/>
              <a:t> 일이 결코 적지 않기에 담당자가 필요하며 담당자마다 경험이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5C9BAABE-2203-0305-81DD-3797DA34768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E7965-2C5B-0150-8749-E4F4C41C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C8D255A-6EE3-6F95-03E0-33C140B722A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7C1112-490D-E114-CCF5-2D91D29EE7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2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AA22-E54E-4CE9-BF10-33E77DA9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DD661-E8DF-9DC5-0043-CCF7669D0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D51D64-2AE5-084D-A539-CCDA92C66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C9CE3C0-B3D5-0C3A-691E-A675C21C43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FEE32-A157-9F5A-8B7B-7AB69AC6FF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D37C91C-37A9-BD51-22B7-038CBFB09C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F4AA6E-4964-2C57-E064-0C71D6268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23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AA81-C9F6-789F-1AD6-7EE5B7DCA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22339A-688A-C177-0CA1-C1E99F7D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665C9A-D3B9-2012-301D-88C8BB82B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8EBF072-0531-81EF-128D-2F28CE4099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4D262-3EF4-E312-3AFE-35877468F5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5AC0EED-381B-6003-6261-11C0E9C54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5FA3D-B5C2-2532-B991-CB0A70395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30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진짜 만약에 방금까지 나열했던 </a:t>
            </a:r>
            <a:r>
              <a:rPr lang="ko-KR" altLang="en-US" dirty="0" err="1"/>
              <a:t>데브옵스에</a:t>
            </a:r>
            <a:r>
              <a:rPr lang="ko-KR" altLang="en-US" dirty="0"/>
              <a:t> 관한 문제들을 시간이 지나서</a:t>
            </a:r>
            <a:r>
              <a:rPr lang="en-US" altLang="ko-KR" dirty="0"/>
              <a:t> </a:t>
            </a:r>
            <a:r>
              <a:rPr lang="ko-KR" altLang="en-US" dirty="0"/>
              <a:t>운이 좋게 해결했다고 생각이 되었다면</a:t>
            </a:r>
            <a:r>
              <a:rPr lang="en-US" altLang="ko-KR" dirty="0"/>
              <a:t>, </a:t>
            </a:r>
            <a:r>
              <a:rPr lang="ko-KR" altLang="en-US" dirty="0"/>
              <a:t>이제 정말 그 회사의 문제는 없는 걸까요</a:t>
            </a:r>
            <a:r>
              <a:rPr lang="en-US" altLang="ko-KR" dirty="0"/>
              <a:t>? </a:t>
            </a:r>
            <a:r>
              <a:rPr lang="ko-KR" altLang="en-US" dirty="0"/>
              <a:t>완벽할까요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7:10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19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7:11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7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7:11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6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저의 배경 경험에 대해서 설명을 드려야 할 거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76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여전히 보안 문제가 남아있습니다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앞서 </a:t>
            </a:r>
            <a:r>
              <a:rPr lang="ko-KR" altLang="en-US" dirty="0" err="1"/>
              <a:t>말씀드린대로</a:t>
            </a:r>
            <a:r>
              <a:rPr lang="ko-KR" altLang="en-US" dirty="0"/>
              <a:t> 개발자로 커리어를 쌓았는데 저의 경험으로는 제품을 개발하는 단계나 제품을 배포한 초기에 보안적인 관점에서 거의 신경 쓰지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보안이라는 영역 자체가 고객이 요구한 사항도 아닐 뿐더러 비즈니스를 해결하는 기능이 아니기 때문인지도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제가 보안에 대한 지식과 경험이 적어서 가볍게 생각했던 이유도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보안이란 막연하고 단순하게 그저 정보를 어떤 </a:t>
            </a:r>
            <a:r>
              <a:rPr lang="ko-KR" altLang="en-US" dirty="0" err="1"/>
              <a:t>식으로든</a:t>
            </a:r>
            <a:r>
              <a:rPr lang="ko-KR" altLang="en-US" dirty="0"/>
              <a:t> 은닉하고 </a:t>
            </a:r>
            <a:r>
              <a:rPr lang="ko-KR" altLang="en-US" dirty="0" err="1"/>
              <a:t>안보여주면</a:t>
            </a:r>
            <a:r>
              <a:rPr lang="ko-KR" altLang="en-US" dirty="0"/>
              <a:t> </a:t>
            </a:r>
            <a:r>
              <a:rPr lang="ko-KR" altLang="en-US" dirty="0" err="1"/>
              <a:t>되는거</a:t>
            </a:r>
            <a:r>
              <a:rPr lang="ko-KR" altLang="en-US" dirty="0"/>
              <a:t> 아닌가</a:t>
            </a:r>
            <a:r>
              <a:rPr lang="en-US" altLang="ko-KR" dirty="0"/>
              <a:t>? </a:t>
            </a:r>
            <a:r>
              <a:rPr lang="ko-KR" altLang="en-US" dirty="0"/>
              <a:t>라고 생각하기엔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직접 보안 커리어를 가지시고 그 보안 담당자의 입장이 되어본 상태에서 판단을 하는 것과는 많은 차이가 있다고 생각했기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이 발표를 준비하는 동안에도 우리 팀에서는 다른 분들이 이거 좀 풀어주세요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물론 고객은 당연히 보안은 계약서에 명시하지 않은 상식수준의 개념이라고 생각할 수는 있을 것 같습니다</a:t>
            </a:r>
            <a:r>
              <a:rPr lang="en-US" altLang="ko-KR" dirty="0"/>
              <a:t>. </a:t>
            </a:r>
            <a:r>
              <a:rPr lang="ko-KR" altLang="en-US" dirty="0"/>
              <a:t>서비스 이용 실 컷 했는데 내 개인정보 다 털렸다면 좋아할 고객은 </a:t>
            </a:r>
            <a:r>
              <a:rPr lang="ko-KR" altLang="en-US" dirty="0" err="1"/>
              <a:t>없을테니까요</a:t>
            </a:r>
            <a:r>
              <a:rPr lang="en-US" altLang="ko-KR" dirty="0"/>
              <a:t>. </a:t>
            </a:r>
            <a:r>
              <a:rPr lang="ko-KR" altLang="en-US" dirty="0"/>
              <a:t>아니면 반대의 경우에서도 회사가 </a:t>
            </a:r>
            <a:r>
              <a:rPr lang="ko-KR" altLang="en-US" dirty="0" err="1"/>
              <a:t>좋아할리도</a:t>
            </a:r>
            <a:r>
              <a:rPr lang="ko-KR" altLang="en-US" dirty="0"/>
              <a:t>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아마도 많은 개발자들이 저처럼 보안은 귀찮은 것이라고 여겼을 지</a:t>
            </a:r>
            <a:r>
              <a:rPr lang="ko-KR" altLang="en-US" baseline="0" dirty="0"/>
              <a:t>도 모르겠습니다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보안도 어엿한 </a:t>
            </a:r>
            <a:r>
              <a:rPr lang="en-US" altLang="ko-KR" baseline="0" dirty="0"/>
              <a:t>IT</a:t>
            </a:r>
            <a:r>
              <a:rPr lang="ko-KR" altLang="en-US" baseline="0" dirty="0"/>
              <a:t>의 한 전문 분야로서 특히나 인공지능의 사용이 빈번해지는 요즘</a:t>
            </a:r>
            <a:r>
              <a:rPr lang="en-US" altLang="ko-KR" baseline="0" dirty="0"/>
              <a:t>,</a:t>
            </a:r>
            <a:r>
              <a:rPr lang="ko-KR" altLang="en-US" baseline="0" dirty="0"/>
              <a:t> 보안의 중요성은 더욱 강화된 다고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컴퓨터라는 게 지구상에 존재하는 이상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정보 보안에 대한 문제는 </a:t>
            </a:r>
            <a:r>
              <a:rPr lang="en-US" altLang="ko-KR" baseline="0" dirty="0"/>
              <a:t>AI</a:t>
            </a:r>
            <a:r>
              <a:rPr lang="ko-KR" altLang="en-US" baseline="0" dirty="0"/>
              <a:t>로 무장해도 사라지지 않을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글에도 써있지만 보안이라는 것은 사이버보안을 포함하여</a:t>
            </a:r>
            <a:r>
              <a:rPr lang="en-US" altLang="ko-KR" dirty="0"/>
              <a:t>, </a:t>
            </a:r>
            <a:r>
              <a:rPr lang="ko-KR" altLang="en-US" dirty="0"/>
              <a:t>방범도 마찬가지지만 딱 한번만 뚫리면 큰 피해가 발생하는 문제입니다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100</a:t>
            </a:r>
            <a:r>
              <a:rPr lang="ko-KR" altLang="en-US" dirty="0"/>
              <a:t>번을 잘해도 </a:t>
            </a:r>
            <a:r>
              <a:rPr lang="en-US" altLang="ko-KR" dirty="0"/>
              <a:t>1</a:t>
            </a:r>
            <a:r>
              <a:rPr lang="ko-KR" altLang="en-US" dirty="0"/>
              <a:t>번만 </a:t>
            </a:r>
            <a:r>
              <a:rPr lang="ko-KR" altLang="en-US" dirty="0" err="1"/>
              <a:t>미끄러지만</a:t>
            </a:r>
            <a:r>
              <a:rPr lang="ko-KR" altLang="en-US" dirty="0"/>
              <a:t> 그동안 공들였던 탑이 무너지는 것입니다</a:t>
            </a:r>
            <a:r>
              <a:rPr lang="en-US" altLang="ko-KR" dirty="0"/>
              <a:t>. </a:t>
            </a:r>
            <a:r>
              <a:rPr lang="ko-KR" altLang="en-US" dirty="0"/>
              <a:t>그리고 그 무너지는 속도는</a:t>
            </a:r>
            <a:r>
              <a:rPr lang="ko-KR" altLang="en-US" baseline="0" dirty="0"/>
              <a:t> 순식간입니다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데브옵스에서</a:t>
            </a:r>
            <a:r>
              <a:rPr lang="ko-KR" altLang="en-US" dirty="0"/>
              <a:t> 운영을 하는 부분에 있어서 최소한의 보안은 필요할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258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529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45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처음 맡았던 업무는 사내 인사 프로세스 자동화를 점검하는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그것은 기대하던 </a:t>
            </a:r>
            <a:r>
              <a:rPr lang="ko-KR" altLang="en-US" dirty="0" err="1" smtClean="0"/>
              <a:t>파워쉘과</a:t>
            </a:r>
            <a:r>
              <a:rPr lang="ko-KR" altLang="en-US" dirty="0" smtClean="0"/>
              <a:t> 액티브 디렉토리 업무였습니다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1:30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87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과거에 어떤 회사에 면접 갔다가 액티브 디렉토리를 전혀 몰라서 면접에서 떨어진 경험이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그 이후로 액티브 디렉토리가 어떤 것인지 관심은 있었지만 기회가 생기지 않았었는데 운이 좋게 지금 회사에서 처음으로 경험할 수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액티브 디렉토리는 유저의 입장에서 써봤을 때 느낀 것은 회사에서 이것저것 서비스를 도입할 때 </a:t>
            </a:r>
            <a:r>
              <a:rPr lang="en-US" altLang="ko-KR" dirty="0" smtClean="0"/>
              <a:t>AD </a:t>
            </a:r>
            <a:r>
              <a:rPr lang="ko-KR" altLang="en-US" dirty="0" smtClean="0"/>
              <a:t>서버와 연동하여 하나의 계정으로 여러 서비스를 사용할 수 있다는 점이었습니다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회사의 모든 업무 서비스를 </a:t>
            </a:r>
            <a:r>
              <a:rPr lang="en-US" altLang="ko-KR" dirty="0" smtClean="0"/>
              <a:t>AD</a:t>
            </a:r>
            <a:r>
              <a:rPr lang="ko-KR" altLang="en-US" dirty="0" smtClean="0"/>
              <a:t>로 연동해서 사용하는 것은 아니고 불가능 한 것들은 별도로 계정을 생성하여 사용하고 있는 중입니다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주요한 업무 시스템이 </a:t>
            </a:r>
            <a:r>
              <a:rPr lang="en-US" altLang="ko-KR" dirty="0" smtClean="0"/>
              <a:t>Windows </a:t>
            </a:r>
            <a:r>
              <a:rPr lang="ko-KR" altLang="en-US" dirty="0" smtClean="0"/>
              <a:t>기반이기 때문에 </a:t>
            </a:r>
            <a:r>
              <a:rPr lang="en-US" altLang="ko-KR" dirty="0" smtClean="0"/>
              <a:t>AD </a:t>
            </a:r>
            <a:r>
              <a:rPr lang="ko-KR" altLang="en-US" dirty="0" smtClean="0"/>
              <a:t>계정을 생성하는 일은 중요했고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 문제에 대한 자동화를 </a:t>
            </a:r>
            <a:r>
              <a:rPr lang="ko-KR" altLang="en-US" dirty="0" err="1" smtClean="0"/>
              <a:t>파워쉘로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구축해둔</a:t>
            </a:r>
            <a:r>
              <a:rPr lang="ko-KR" altLang="en-US" dirty="0" smtClean="0"/>
              <a:t> 것이었습니다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혹시라도 발표를 들으시는 분들이 왜 구시대의 유물인 </a:t>
            </a:r>
            <a:r>
              <a:rPr lang="en-US" altLang="ko-KR" baseline="0" dirty="0" smtClean="0"/>
              <a:t>Active Directory </a:t>
            </a:r>
            <a:r>
              <a:rPr lang="ko-KR" altLang="en-US" baseline="0" dirty="0" smtClean="0"/>
              <a:t>를 사용하는지 궁금하신 분들도 계실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</a:t>
            </a:r>
            <a:r>
              <a:rPr lang="en-US" altLang="ko-KR" baseline="0" dirty="0" smtClean="0"/>
              <a:t>IT </a:t>
            </a:r>
            <a:r>
              <a:rPr lang="ko-KR" altLang="en-US" baseline="0" dirty="0" smtClean="0"/>
              <a:t>커뮤니티에 질문했던 적이 있었습니다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3:09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392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많은 게임들이 아직도 </a:t>
            </a:r>
            <a:r>
              <a:rPr lang="en-US" altLang="ko-KR" baseline="0" dirty="0" smtClean="0"/>
              <a:t>Windows </a:t>
            </a:r>
            <a:r>
              <a:rPr lang="ko-KR" altLang="en-US" baseline="0" dirty="0" smtClean="0"/>
              <a:t>기반으로 개발되고 있으므로 게임회사 입장에서는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는 대부분 피할 수 없는 옵션이라고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다니는 회사는 </a:t>
            </a:r>
            <a:r>
              <a:rPr lang="ko-KR" altLang="en-US" baseline="0" dirty="0" err="1" smtClean="0"/>
              <a:t>게임회사로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직원들이 대부분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를 사용하고 있기 때문에 </a:t>
            </a:r>
            <a:r>
              <a:rPr lang="en-US" altLang="ko-KR" baseline="0" dirty="0" smtClean="0"/>
              <a:t>Active Directory </a:t>
            </a:r>
            <a:r>
              <a:rPr lang="ko-KR" altLang="en-US" baseline="0" dirty="0" smtClean="0"/>
              <a:t>가 적합한 솔루션일 수 있는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그러나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가 아니라 주로 </a:t>
            </a:r>
            <a:r>
              <a:rPr lang="en-US" altLang="ko-KR" baseline="0" dirty="0" smtClean="0"/>
              <a:t>mac</a:t>
            </a:r>
            <a:r>
              <a:rPr lang="ko-KR" altLang="en-US" baseline="0" dirty="0" smtClean="0"/>
              <a:t>이나 </a:t>
            </a:r>
            <a:r>
              <a:rPr lang="en-US" altLang="ko-KR" baseline="0" dirty="0" err="1" smtClean="0"/>
              <a:t>linux</a:t>
            </a:r>
            <a:r>
              <a:rPr lang="ko-KR" altLang="en-US" baseline="0" dirty="0" smtClean="0"/>
              <a:t>를 쓰는 회사이고 주력 서비스 제품이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기반 서비스라면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Active directory</a:t>
            </a:r>
            <a:r>
              <a:rPr lang="ko-KR" altLang="en-US" baseline="0" dirty="0" smtClean="0"/>
              <a:t>를 사용하는 것은 맞지 않을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3:26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16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그럴 때는 </a:t>
            </a:r>
            <a:r>
              <a:rPr lang="ko-KR" altLang="en-US" baseline="0" dirty="0" err="1" smtClean="0"/>
              <a:t>옥타라는</a:t>
            </a:r>
            <a:r>
              <a:rPr lang="ko-KR" altLang="en-US" baseline="0" dirty="0" smtClean="0"/>
              <a:t> 서비스와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솔루션을 함께 사용한다고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물론 액티브 </a:t>
            </a:r>
            <a:r>
              <a:rPr lang="ko-KR" altLang="en-US" baseline="0" dirty="0" err="1" smtClean="0"/>
              <a:t>디렉토리와도</a:t>
            </a:r>
            <a:r>
              <a:rPr lang="ko-KR" altLang="en-US" baseline="0" dirty="0" smtClean="0"/>
              <a:t> 통합 가능한 서비스라고 조사했습니다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</a:t>
            </a:r>
            <a:r>
              <a:rPr lang="en-US" altLang="ko-KR" baseline="0" dirty="0" smtClean="0"/>
              <a:t>IT </a:t>
            </a:r>
            <a:r>
              <a:rPr lang="ko-KR" altLang="en-US" baseline="0" dirty="0" smtClean="0"/>
              <a:t>커뮤니티에 질문했을 때 들었던 답변도 </a:t>
            </a:r>
            <a:r>
              <a:rPr lang="ko-KR" altLang="en-US" baseline="0" dirty="0" err="1" smtClean="0"/>
              <a:t>옥타였고</a:t>
            </a:r>
            <a:r>
              <a:rPr lang="ko-KR" altLang="en-US" baseline="0" dirty="0" smtClean="0"/>
              <a:t> 실제로도 꽤 많이 비교되어 선택된다고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사용해보지는 않아서 자세하게는 답할 수 없지만 비싼 것이 단점이라면 단점이고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서비스와 통합할 때 두드러진 장점을 보인다고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밑에 모바일 장치 관리라는 것은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요즘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3:35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46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브링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유어</a:t>
            </a:r>
            <a:r>
              <a:rPr lang="ko-KR" altLang="en-US" baseline="0" dirty="0" smtClean="0"/>
              <a:t> 온 디바이스라는 추세 때문에 많이 사용한다고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회사에서 업무용으로 지급되는 장치가 아니라 개인적으로 갖고 있는 장치를 사용할 때 업무효율이 올라가는데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개인 장치를 아무런 보안 요소 없이 사용할 경우 상식적으로 생각했을 때 보안적으로 위험할 수 있으므로 장치를 관리할 수 있는 솔루션과 연계하여 사용한다고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개인적으로 지금 발표에 사용하고 있는 </a:t>
            </a:r>
            <a:r>
              <a:rPr lang="ko-KR" altLang="en-US" baseline="0" dirty="0" err="1" smtClean="0"/>
              <a:t>서피스</a:t>
            </a:r>
            <a:r>
              <a:rPr lang="ko-KR" altLang="en-US" baseline="0" dirty="0" smtClean="0"/>
              <a:t> 프로 태블릿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를 아주 가끔씩 회사 업무에 사용하고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이 장치로 회사 네트워크에 접속하는 것은 아니기 때문에 따로 등록은 하지 않고 사용 중이지만 많은 사람들이 </a:t>
            </a:r>
            <a:r>
              <a:rPr lang="ko-KR" altLang="en-US" baseline="0" dirty="0" err="1" smtClean="0"/>
              <a:t>노션과</a:t>
            </a:r>
            <a:r>
              <a:rPr lang="ko-KR" altLang="en-US" baseline="0" dirty="0" smtClean="0"/>
              <a:t> 같은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기반 솔루션으로 업무를 할 때 개인 장비로 회사 일을 할 수 있으므로 보안적으로 중요한 요소일 수 있고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과 같은 솔루션이 필요한 이유라고 생각합니다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3:40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153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파워쉘</a:t>
            </a:r>
            <a:r>
              <a:rPr lang="ko-KR" altLang="en-US" dirty="0" smtClean="0"/>
              <a:t> 업무는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마침 </a:t>
            </a:r>
            <a:r>
              <a:rPr lang="ko-KR" altLang="en-US" dirty="0" err="1" smtClean="0"/>
              <a:t>닷넷코어가</a:t>
            </a:r>
            <a:r>
              <a:rPr lang="ko-KR" altLang="en-US" dirty="0" smtClean="0"/>
              <a:t> 나오면서 </a:t>
            </a:r>
            <a:r>
              <a:rPr lang="ko-KR" altLang="en-US" dirty="0" err="1" smtClean="0"/>
              <a:t>파워쉘도</a:t>
            </a:r>
            <a:r>
              <a:rPr lang="ko-KR" altLang="en-US" dirty="0" smtClean="0"/>
              <a:t> 윈도우 전용에서 크로스 플랫폼으로 진화했기 때문에 흥미가 있었고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게다가 </a:t>
            </a:r>
            <a:r>
              <a:rPr lang="ko-KR" altLang="en-US" dirty="0" err="1" smtClean="0"/>
              <a:t>파워쉘에</a:t>
            </a:r>
            <a:r>
              <a:rPr lang="ko-KR" altLang="en-US" dirty="0" smtClean="0"/>
              <a:t> 대해 지식이 없는 저에게 인공지능 코드 생성 도구는 좋은 도우미 역할을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제가 맡아서 개선했던 부분은 아무래도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담당 인원이 없었기 때문에 주석이나 백업 파일 형태로 관리되고 있었기에 깃으로 형상관리를 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스크립트의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내용을 천천히 뜯어본 뒤 쌓여있는 주석들을 제거하고 인공지능을 이용해 </a:t>
            </a:r>
            <a:r>
              <a:rPr lang="ko-KR" altLang="en-US" baseline="0" dirty="0" err="1" smtClean="0"/>
              <a:t>파워쉘이</a:t>
            </a:r>
            <a:r>
              <a:rPr lang="ko-KR" altLang="en-US" baseline="0" dirty="0" smtClean="0"/>
              <a:t> 권장하는 최신 문법으로 </a:t>
            </a:r>
            <a:r>
              <a:rPr lang="ko-KR" altLang="en-US" baseline="0" dirty="0" err="1" smtClean="0"/>
              <a:t>변경해두었습니다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평소에 </a:t>
            </a:r>
            <a:r>
              <a:rPr lang="ko-KR" altLang="en-US" dirty="0" err="1" smtClean="0"/>
              <a:t>파워쉘에</a:t>
            </a:r>
            <a:r>
              <a:rPr lang="ko-KR" altLang="en-US" dirty="0" smtClean="0"/>
              <a:t> 대해 관심이 많았기 때문에 </a:t>
            </a:r>
            <a:r>
              <a:rPr lang="ko-KR" altLang="en-US" dirty="0" err="1" smtClean="0"/>
              <a:t>파워쉘을</a:t>
            </a:r>
            <a:r>
              <a:rPr lang="ko-KR" altLang="en-US" dirty="0" smtClean="0"/>
              <a:t> 사용할 수 있는 업무를 팀 이적하자마자 처음으로 맡을 수 있어서 즐겁게 일했습니다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나중에 맥북을 사서 </a:t>
            </a:r>
            <a:r>
              <a:rPr lang="ko-KR" altLang="en-US" dirty="0" err="1" smtClean="0"/>
              <a:t>파워쉘과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닷넷으로만</a:t>
            </a:r>
            <a:r>
              <a:rPr lang="ko-KR" altLang="en-US" dirty="0" smtClean="0"/>
              <a:t> 업무를 해보는 일도 해보고 싶습니다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3:24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524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</a:t>
            </a:r>
            <a:r>
              <a:rPr lang="ko-KR" altLang="en-US" baseline="0" dirty="0" smtClean="0"/>
              <a:t> 업무는 장기적인 프로젝트로 </a:t>
            </a:r>
            <a:r>
              <a:rPr lang="ko-KR" altLang="en-US" dirty="0" err="1" smtClean="0"/>
              <a:t>패킷팬스라는</a:t>
            </a:r>
            <a:r>
              <a:rPr lang="ko-KR" altLang="en-US" dirty="0" smtClean="0"/>
              <a:t> 오픈소스 서비스를 적용하는 것이었습니다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패킷팬스는</a:t>
            </a:r>
            <a:r>
              <a:rPr lang="ko-KR" altLang="en-US" dirty="0" smtClean="0"/>
              <a:t> 회사 안에 외부</a:t>
            </a:r>
            <a:r>
              <a:rPr lang="ko-KR" altLang="en-US" baseline="0" dirty="0" smtClean="0"/>
              <a:t> 손님이 찾아오거나 </a:t>
            </a:r>
            <a:r>
              <a:rPr lang="ko-KR" altLang="en-US" baseline="0" dirty="0" err="1" smtClean="0"/>
              <a:t>인가받지</a:t>
            </a:r>
            <a:r>
              <a:rPr lang="ko-KR" altLang="en-US" baseline="0" dirty="0" smtClean="0"/>
              <a:t> 않은 장치가 네트워크에 접속하는 것을 관리할 수 있는 솔루션입니다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쉽게 말해 직원만 네트워크에 접속할 수 있는 것이고 직원들의 접근도 권한을 그룹별로 따로 관리 할 수 있는 솔루션입니다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1:39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90B00-CB2F-162F-7C6C-EB8BC95E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09649-A12D-EFBC-75ED-34E982E03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AB16B9-34D8-8801-384F-C401E88D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작년 </a:t>
            </a:r>
            <a:r>
              <a:rPr lang="en-US" altLang="ko-KR" dirty="0"/>
              <a:t>2024</a:t>
            </a:r>
            <a:r>
              <a:rPr lang="ko-KR" altLang="en-US" dirty="0"/>
              <a:t>년에 읽었던 책이 몇 권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중 한 권이 프로그래머의 창의성을 다룬 내용인데 그 책은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45B6F0E-727C-6818-C7EC-EB7369527AE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484F5-455F-6F02-F279-17FE7442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61CDF47-06B2-F595-7176-9F1996F14D0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EEF4A-4B8A-6C5A-260A-7936793F25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2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인가받지</a:t>
            </a:r>
            <a:r>
              <a:rPr lang="ko-KR" altLang="en-US" baseline="0" dirty="0" smtClean="0"/>
              <a:t> 않은 장치가 사내에 들어올 경우 만약 악의를 품은 사용자라면 이런 보안 장치가 없을 경우 모든 정보를 한번에 가져갈 수도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이런 </a:t>
            </a:r>
            <a:r>
              <a:rPr lang="ko-KR" altLang="en-US" baseline="0" dirty="0" err="1" smtClean="0"/>
              <a:t>엔드포인트</a:t>
            </a:r>
            <a:r>
              <a:rPr lang="ko-KR" altLang="en-US" baseline="0" dirty="0" smtClean="0"/>
              <a:t> 보안을 다루는 솔루션이 많이 있지만 </a:t>
            </a:r>
            <a:r>
              <a:rPr lang="en-US" altLang="ko-KR" baseline="0" dirty="0" err="1" smtClean="0"/>
              <a:t>PacketFence</a:t>
            </a:r>
            <a:r>
              <a:rPr lang="ko-KR" altLang="en-US" baseline="0" dirty="0" smtClean="0"/>
              <a:t>의 특징은 오픈소스라서 무료이며</a:t>
            </a:r>
            <a:r>
              <a:rPr lang="en-US" altLang="ko-KR" baseline="0" dirty="0" smtClean="0"/>
              <a:t>, dot1x </a:t>
            </a:r>
            <a:r>
              <a:rPr lang="ko-KR" altLang="en-US" baseline="0" dirty="0" smtClean="0"/>
              <a:t>방식을 이용한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계층 데이터링크 계층 솔루션이라는 점입니다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제가 연구한 부분은 </a:t>
            </a:r>
            <a:r>
              <a:rPr lang="ko-KR" altLang="en-US" baseline="0" dirty="0" err="1" smtClean="0"/>
              <a:t>패킷팬스와</a:t>
            </a:r>
            <a:r>
              <a:rPr lang="ko-KR" altLang="en-US" baseline="0" dirty="0" smtClean="0"/>
              <a:t> 액티브 디렉토리 서버는 현재 연동되어 있으며 유선 연결 한정으로 인지하여 관리할 수 있는 수준입니다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 업무에 실무에 적용하기에는 보안 이벤트나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무선 규제나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클러스터링같은 과제들이 남아 있어서 사내에 적용하지는 못한 상황이지만 보완할 수 있는 부분들을 보완하여 적용할 경우 저의 커리어 중 큰 전환점을 가져올 솔루션이라고 생각하여 힘들지만 해보기 위해 </a:t>
            </a:r>
            <a:r>
              <a:rPr lang="ko-KR" altLang="en-US" baseline="0" dirty="0" err="1" smtClean="0"/>
              <a:t>이거저거</a:t>
            </a:r>
            <a:r>
              <a:rPr lang="ko-KR" altLang="en-US" baseline="0" dirty="0" smtClean="0"/>
              <a:t> 시도해 보고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만약 </a:t>
            </a:r>
            <a:r>
              <a:rPr lang="en-US" altLang="ko-KR" baseline="0" dirty="0" err="1" smtClean="0"/>
              <a:t>PacketFence</a:t>
            </a:r>
            <a:r>
              <a:rPr lang="ko-KR" altLang="en-US" baseline="0" dirty="0" smtClean="0"/>
              <a:t>가 제가 원하고 </a:t>
            </a:r>
            <a:r>
              <a:rPr lang="ko-KR" altLang="en-US" baseline="0" dirty="0" err="1" smtClean="0"/>
              <a:t>패킷팬스의</a:t>
            </a:r>
            <a:r>
              <a:rPr lang="ko-KR" altLang="en-US" baseline="0" dirty="0" smtClean="0"/>
              <a:t> 가이드 문서에 나온 이상적인 구조까지 된다면 </a:t>
            </a:r>
            <a:r>
              <a:rPr lang="ko-KR" altLang="en-US" baseline="0" dirty="0" err="1" smtClean="0"/>
              <a:t>앞서말한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솔루션 기능도 </a:t>
            </a:r>
            <a:r>
              <a:rPr lang="ko-KR" altLang="en-US" baseline="0" dirty="0" err="1" smtClean="0"/>
              <a:t>패킷팬스가</a:t>
            </a:r>
            <a:r>
              <a:rPr lang="ko-KR" altLang="en-US" baseline="0" dirty="0" smtClean="0"/>
              <a:t> 일부 수행할 수 </a:t>
            </a:r>
            <a:r>
              <a:rPr lang="ko-KR" altLang="en-US" baseline="0" dirty="0" err="1" smtClean="0"/>
              <a:t>있을거라는</a:t>
            </a:r>
            <a:r>
              <a:rPr lang="ko-KR" altLang="en-US" baseline="0" dirty="0" smtClean="0"/>
              <a:t> 기대를 가지고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동시에 비용을 많이 아낄 수 있다는 희망을 가지고 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4:49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430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세번째로는 사내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관리인데요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나름대로 고충이 있었던 프로젝트 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처음에 이 업무를 맡을 때만해도 제가 개발자</a:t>
            </a:r>
            <a:r>
              <a:rPr lang="ko-KR" altLang="en-US" baseline="0" dirty="0" smtClean="0"/>
              <a:t> 배경을 가지고 있다 보니 </a:t>
            </a:r>
            <a:r>
              <a:rPr lang="en-US" altLang="ko-KR" baseline="0" dirty="0" err="1" smtClean="0"/>
              <a:t>Github</a:t>
            </a:r>
            <a:r>
              <a:rPr lang="ko-KR" altLang="en-US" baseline="0" dirty="0" smtClean="0"/>
              <a:t>를 사용해봤기 때문에 큰 문제는 없을 거라고 생각했습니다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이것도 역시 착각이었습니다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을 사용하는 것과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을 운영하는 것은 많은 차이가 있었습니다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2:03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70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첫번째로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을 직접 다운 받아서 설치해야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커리어 동안 </a:t>
            </a:r>
            <a:r>
              <a:rPr lang="ko-KR" altLang="en-US" baseline="0" dirty="0" err="1" smtClean="0"/>
              <a:t>윈도우앱만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만들었어서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커멘드</a:t>
            </a:r>
            <a:r>
              <a:rPr lang="ko-KR" altLang="en-US" baseline="0" dirty="0" smtClean="0"/>
              <a:t> 기반 리눅스는 처음 만져봐서 많이 어려웠지만 그래도 여기까지는 인공지능을 통해 쉽게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다만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이 설치되는 위치는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드라이브로 두는데 소스코드 및 프로젝트 </a:t>
            </a:r>
            <a:r>
              <a:rPr lang="ko-KR" altLang="en-US" baseline="0" dirty="0" err="1" smtClean="0"/>
              <a:t>에셋들을</a:t>
            </a:r>
            <a:r>
              <a:rPr lang="ko-KR" altLang="en-US" baseline="0" dirty="0" smtClean="0"/>
              <a:t> 저장할 공간은 </a:t>
            </a:r>
            <a:r>
              <a:rPr lang="en-US" altLang="ko-KR" baseline="0" dirty="0" smtClean="0"/>
              <a:t>D</a:t>
            </a:r>
            <a:r>
              <a:rPr lang="ko-KR" altLang="en-US" baseline="0" dirty="0" smtClean="0"/>
              <a:t>드라이브의 별도 트렁크를 사용하고 싶었는데 문서에 </a:t>
            </a:r>
            <a:r>
              <a:rPr lang="ko-KR" altLang="en-US" baseline="0" dirty="0" err="1" smtClean="0"/>
              <a:t>있는대로</a:t>
            </a:r>
            <a:r>
              <a:rPr lang="ko-KR" altLang="en-US" baseline="0" dirty="0" smtClean="0"/>
              <a:t> 잘 되지 않아서 많은 재시도와 재설치 끝에 달성했습니다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두번째로는 내부 또는 외부 </a:t>
            </a:r>
            <a:r>
              <a:rPr lang="en-US" altLang="ko-KR" baseline="0" dirty="0" smtClean="0"/>
              <a:t>NGINX</a:t>
            </a:r>
            <a:r>
              <a:rPr lang="ko-KR" altLang="en-US" baseline="0" dirty="0" smtClean="0"/>
              <a:t> 에 연결하는 일이었습니다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을 설치하고 실행하면 동시에 여러 개의 </a:t>
            </a:r>
            <a:r>
              <a:rPr lang="en-US" altLang="ko-KR" baseline="0" dirty="0" smtClean="0"/>
              <a:t>Docker </a:t>
            </a:r>
            <a:r>
              <a:rPr lang="ko-KR" altLang="en-US" baseline="0" dirty="0" smtClean="0"/>
              <a:t>컨테이너가 띄워집니다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중에는 </a:t>
            </a:r>
            <a:r>
              <a:rPr lang="en-US" altLang="ko-KR" baseline="0" dirty="0" smtClean="0"/>
              <a:t>NGINX</a:t>
            </a:r>
            <a:r>
              <a:rPr lang="ko-KR" altLang="en-US" baseline="0" dirty="0" smtClean="0"/>
              <a:t>도 있는데 설치를 해야하는 시스템이 </a:t>
            </a:r>
            <a:r>
              <a:rPr lang="ko-KR" altLang="en-US" baseline="0" dirty="0" err="1" smtClean="0"/>
              <a:t>엔진엑스가</a:t>
            </a:r>
            <a:r>
              <a:rPr lang="ko-KR" altLang="en-US" baseline="0" dirty="0" smtClean="0"/>
              <a:t> 없다면 자체적으로 사용해야 할 것이며 이미 여러 개의 서비스가 돌아가는 시스템이었다면 </a:t>
            </a:r>
            <a:r>
              <a:rPr lang="ko-KR" altLang="en-US" baseline="0" dirty="0" err="1" smtClean="0"/>
              <a:t>엔진엑스가</a:t>
            </a:r>
            <a:r>
              <a:rPr lang="ko-KR" altLang="en-US" baseline="0" dirty="0" smtClean="0"/>
              <a:t> 있을 것이므로 거기에 </a:t>
            </a:r>
            <a:r>
              <a:rPr lang="ko-KR" altLang="en-US" baseline="0" dirty="0" err="1" smtClean="0"/>
              <a:t>깃랩을</a:t>
            </a:r>
            <a:r>
              <a:rPr lang="ko-KR" altLang="en-US" baseline="0" dirty="0" smtClean="0"/>
              <a:t> 연결해야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연결하는 자체는 포트만 맞춰주면 되었지만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의 공식문서대로 했을 때 생각만큼 잘 되지 않았습니다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저는 유명한 집단에서 서비스를 개발하면 </a:t>
            </a:r>
            <a:r>
              <a:rPr lang="ko-KR" altLang="en-US" baseline="0" dirty="0" err="1" smtClean="0"/>
              <a:t>문서관리를</a:t>
            </a:r>
            <a:r>
              <a:rPr lang="ko-KR" altLang="en-US" baseline="0" dirty="0" smtClean="0"/>
              <a:t> 잘 할 것이라고 믿었기 때문에 </a:t>
            </a:r>
            <a:r>
              <a:rPr lang="ko-KR" altLang="en-US" baseline="0" dirty="0" err="1" smtClean="0"/>
              <a:t>데브옵스라는</a:t>
            </a:r>
            <a:r>
              <a:rPr lang="ko-KR" altLang="en-US" baseline="0" dirty="0" smtClean="0"/>
              <a:t> 일이 문서만 보고 설치하고 운영하기만 하면 되는 상대적으로 쉬운 업무라고 생각한 적도 있었는데 이 팀에 와서 그런 생각을 많이 버렸지만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이번 </a:t>
            </a:r>
            <a:r>
              <a:rPr lang="ko-KR" altLang="en-US" baseline="0" dirty="0" err="1" smtClean="0"/>
              <a:t>깃랩</a:t>
            </a:r>
            <a:r>
              <a:rPr lang="ko-KR" altLang="en-US" baseline="0" dirty="0" smtClean="0"/>
              <a:t> 사건 계기로 완전히 버리게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세번째로는 도메인 주소를 열기 위해 설정파일을 수정하고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이미지를 저장할 수 있도록 컨테이너 레지스트리를 활성화 해야했습니다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덕분에 제가 </a:t>
            </a:r>
            <a:r>
              <a:rPr lang="ko-KR" altLang="en-US" dirty="0" err="1" smtClean="0"/>
              <a:t>도커</a:t>
            </a:r>
            <a:r>
              <a:rPr lang="ko-KR" altLang="en-US" dirty="0" smtClean="0"/>
              <a:t> 빌드도 테스트로 해서 직접 이미지도 올려봤네요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깃랩을</a:t>
            </a:r>
            <a:r>
              <a:rPr lang="ko-KR" altLang="en-US" dirty="0" smtClean="0"/>
              <a:t> 설정할 때는 </a:t>
            </a:r>
            <a:r>
              <a:rPr lang="en-US" altLang="ko-KR" dirty="0" err="1" smtClean="0"/>
              <a:t>GitLab.rb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설정파일이</a:t>
            </a:r>
            <a:r>
              <a:rPr lang="ko-KR" altLang="en-US" dirty="0" smtClean="0"/>
              <a:t> 있는데 나름대로의 섹션은 나뉘어져 있지만 섞여있는 경우도 있어서 초행인 저는 좀 많이 헷갈렸습니다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6:36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244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네번째로 해본 일은 </a:t>
            </a:r>
            <a:r>
              <a:rPr lang="en-US" altLang="ko-KR" dirty="0" smtClean="0"/>
              <a:t>AWS </a:t>
            </a:r>
            <a:r>
              <a:rPr lang="ko-KR" altLang="en-US" dirty="0" smtClean="0"/>
              <a:t>람다를 개발해본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람다 개발은 짧게 끝나는 업무였는데 아무래도 처음으로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코드로 어플리케이션을 배포해보는 </a:t>
            </a:r>
            <a:r>
              <a:rPr lang="ko-KR" altLang="en-US" dirty="0" err="1" smtClean="0"/>
              <a:t>경험이었어서</a:t>
            </a:r>
            <a:r>
              <a:rPr lang="ko-KR" altLang="en-US" dirty="0" smtClean="0"/>
              <a:t> 역시 즐거운 경험이었습니다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제가 했던 업무는 글로벌 </a:t>
            </a:r>
            <a:r>
              <a:rPr lang="ko-KR" altLang="en-US" dirty="0" err="1" smtClean="0"/>
              <a:t>엑셀러레이터라는</a:t>
            </a:r>
            <a:r>
              <a:rPr lang="ko-KR" altLang="en-US" dirty="0" smtClean="0"/>
              <a:t> 리소스에서 포트를 여러 개 구독할 수 있는데 람다를 통해 그 포트를 </a:t>
            </a:r>
            <a:r>
              <a:rPr lang="ko-KR" altLang="en-US" dirty="0" err="1" smtClean="0"/>
              <a:t>스위칭하는</a:t>
            </a:r>
            <a:r>
              <a:rPr lang="ko-KR" altLang="en-US" dirty="0" smtClean="0"/>
              <a:t>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AWS </a:t>
            </a:r>
            <a:r>
              <a:rPr lang="ko-KR" altLang="en-US" dirty="0" smtClean="0"/>
              <a:t>자체가 처음이라서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 코드와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스튜디오를 통해 개발 환경을 설정하고 디버깅하는 것이 조금 어려웠습니다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오류내용들이 초행인 제가 보기에 좀 </a:t>
            </a:r>
            <a:r>
              <a:rPr lang="ko-KR" altLang="en-US" dirty="0" err="1" smtClean="0"/>
              <a:t>어려웠어서</a:t>
            </a:r>
            <a:r>
              <a:rPr lang="ko-KR" altLang="en-US" dirty="0" smtClean="0"/>
              <a:t> 디버깅이 힘들었었는데 시간이 지나 익숙해지면서 재미있는 경험이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관련되서</a:t>
            </a:r>
            <a:r>
              <a:rPr lang="ko-KR" altLang="en-US" dirty="0" smtClean="0"/>
              <a:t> 삽질했던 기록은 포럼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게시글로</a:t>
            </a:r>
            <a:r>
              <a:rPr lang="ko-KR" altLang="en-US" baseline="0" dirty="0" smtClean="0"/>
              <a:t> 등록해 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글로벌 엑셀러레이터를 사용했던 기록은 없고 개발환경을 구축했던 일까지만 </a:t>
            </a:r>
            <a:r>
              <a:rPr lang="ko-KR" altLang="en-US" baseline="0" dirty="0" err="1" smtClean="0"/>
              <a:t>기록해두었습니다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7:03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15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다섯번째</a:t>
            </a:r>
            <a:r>
              <a:rPr lang="ko-KR" altLang="en-US" dirty="0" smtClean="0"/>
              <a:t> 업무는 시스템 비밀번호 갱신을 자동화 한 것인데요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데브옵스는</a:t>
            </a:r>
            <a:r>
              <a:rPr lang="ko-KR" altLang="en-US" dirty="0" smtClean="0"/>
              <a:t> 운영을 하는 곳이므로 수많은 서버 인스턴스들을 적은 인원이 관리해야 했기에 자동화를 많이 만드는 것이 중요했습니다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역시 회사의 서버 인스턴스가 많았고 보안을 담당하는 업무도 있는 팀이었기에 각 </a:t>
            </a:r>
            <a:r>
              <a:rPr lang="en-US" altLang="ko-KR" dirty="0" smtClean="0"/>
              <a:t>EC2 </a:t>
            </a:r>
            <a:r>
              <a:rPr lang="ko-KR" altLang="en-US" dirty="0" smtClean="0"/>
              <a:t>인스턴스들의 로컬 비밀번호를 주기적으로 변경해야만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간단한 비밀번호도 아니고 랜덤으로 생성한 강력한 비밀번호를 적용하는 것이 권고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그 인스턴스들은 윈도우와 리눅스가 </a:t>
            </a:r>
            <a:r>
              <a:rPr lang="ko-KR" altLang="en-US" dirty="0" err="1" smtClean="0"/>
              <a:t>섞여있었으므로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코어를 사용하기 </a:t>
            </a:r>
            <a:r>
              <a:rPr lang="ko-KR" altLang="en-US" dirty="0" err="1" smtClean="0"/>
              <a:t>적합했습니다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리눅스에서는 </a:t>
            </a:r>
            <a:r>
              <a:rPr lang="ko-KR" altLang="en-US" dirty="0" err="1" smtClean="0"/>
              <a:t>크론탭으로</a:t>
            </a:r>
            <a:r>
              <a:rPr lang="ko-KR" altLang="en-US" dirty="0" smtClean="0"/>
              <a:t> 정기적으로 호출하고 윈도우에서는 작업 스케줄러를 이용해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스크립트를 정기적으로 호출하여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비밀번호를 변경한 뒤 </a:t>
            </a:r>
            <a:r>
              <a:rPr lang="en-US" altLang="ko-KR" dirty="0" smtClean="0"/>
              <a:t>SMTP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릴레이 서버를 통해 변경된 비밀번호를 이메일로 받을 수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때 윈도우는 상관없었는데 리눅스의 경우 </a:t>
            </a:r>
            <a:r>
              <a:rPr lang="ko-KR" altLang="en-US" baseline="0" dirty="0" err="1" smtClean="0"/>
              <a:t>크론탭이</a:t>
            </a:r>
            <a:r>
              <a:rPr lang="ko-KR" altLang="en-US" baseline="0" dirty="0" smtClean="0"/>
              <a:t> 관리자 권한으로 </a:t>
            </a:r>
            <a:r>
              <a:rPr lang="ko-KR" altLang="en-US" baseline="0" dirty="0" err="1" smtClean="0"/>
              <a:t>파워쉘을</a:t>
            </a:r>
            <a:r>
              <a:rPr lang="ko-KR" altLang="en-US" baseline="0" dirty="0" smtClean="0"/>
              <a:t> 실행하는 것이 아니기 때문에 권한을 승격시켜야 했던 불편함이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7:05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32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여섯번째로</a:t>
            </a:r>
            <a:r>
              <a:rPr lang="ko-KR" altLang="en-US" dirty="0" smtClean="0"/>
              <a:t> 했던 일은 중복 파일을 제거하는 프로그램을 개발하는 것이었습니다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서비스에 대한 </a:t>
            </a:r>
            <a:r>
              <a:rPr lang="ko-KR" altLang="en-US" dirty="0" err="1" smtClean="0"/>
              <a:t>운영뿐</a:t>
            </a:r>
            <a:r>
              <a:rPr lang="ko-KR" altLang="en-US" dirty="0" smtClean="0"/>
              <a:t> 아니라 회사가 사용하는 </a:t>
            </a:r>
            <a:r>
              <a:rPr lang="ko-KR" altLang="en-US" dirty="0" err="1" smtClean="0"/>
              <a:t>가상머신이나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NAS </a:t>
            </a:r>
            <a:r>
              <a:rPr lang="ko-KR" altLang="en-US" dirty="0" smtClean="0"/>
              <a:t>의 용량도 관리 해야하는 팀입니다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회사가 </a:t>
            </a:r>
            <a:r>
              <a:rPr lang="ko-KR" altLang="en-US" dirty="0" err="1" smtClean="0"/>
              <a:t>업력이</a:t>
            </a:r>
            <a:r>
              <a:rPr lang="ko-KR" altLang="en-US" dirty="0" smtClean="0"/>
              <a:t> 없진 않았고 </a:t>
            </a:r>
            <a:r>
              <a:rPr lang="ko-KR" altLang="en-US" dirty="0" err="1" smtClean="0"/>
              <a:t>게임회사다</a:t>
            </a:r>
            <a:r>
              <a:rPr lang="ko-KR" altLang="en-US" dirty="0" smtClean="0"/>
              <a:t> 보니 게임들의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에셋때문에</a:t>
            </a:r>
            <a:r>
              <a:rPr lang="ko-KR" altLang="en-US" baseline="0" dirty="0" smtClean="0"/>
              <a:t> 용량이 정말 많이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그런 </a:t>
            </a:r>
            <a:r>
              <a:rPr lang="ko-KR" altLang="en-US" baseline="0" dirty="0" err="1" smtClean="0"/>
              <a:t>에셋은</a:t>
            </a:r>
            <a:r>
              <a:rPr lang="ko-KR" altLang="en-US" baseline="0" dirty="0" smtClean="0"/>
              <a:t> 바이너리 파일이므로 소스코드처럼 </a:t>
            </a:r>
            <a:r>
              <a:rPr lang="ko-KR" altLang="en-US" baseline="0" dirty="0" err="1" smtClean="0"/>
              <a:t>형상관리도</a:t>
            </a:r>
            <a:r>
              <a:rPr lang="ko-KR" altLang="en-US" baseline="0" dirty="0" smtClean="0"/>
              <a:t> 안되므로 계속해서 복제만 일어났습니다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SHA256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 MD5</a:t>
            </a:r>
            <a:r>
              <a:rPr lang="ko-KR" altLang="en-US" baseline="0" dirty="0" smtClean="0"/>
              <a:t>로 시스템 드라이브를 검사해서 직접 찾아내는 프로그램을 개발했습니다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상용화된 제품들도 충분히 있었고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전문 기업들과 저보다 경력이 많은 선배 개발자분들이 만든 프로그램들도 있었지만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아무래도 회사에서 요구하는 최소 요구사항만 정확하게 충족하는 프로그램은 직접 만드는 프로그램이라서 만들 수 밖에 없었습니다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이런 프로그램을 제가 처음 만들어봐서 역시 즐거운 경험이었습니다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아직 많은 테스트를 거치지는 못해서 불안정하지만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점차 나아질 것 같습니다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7:10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356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7:15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3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 저의 발표를 들어주셔서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7:15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83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1/7/2025 1:29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1966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1/7/2025 1:29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049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크리에이티브 프로그래머라는 책인데요</a:t>
            </a:r>
            <a:r>
              <a:rPr lang="en-US" altLang="ko-KR" dirty="0"/>
              <a:t>. </a:t>
            </a:r>
            <a:r>
              <a:rPr lang="ko-KR" altLang="en-US" dirty="0"/>
              <a:t>저는 전자책으로 </a:t>
            </a:r>
            <a:r>
              <a:rPr lang="ko-KR" altLang="en-US" dirty="0" err="1"/>
              <a:t>구매했다보니</a:t>
            </a:r>
            <a:r>
              <a:rPr lang="ko-KR" altLang="en-US" dirty="0"/>
              <a:t> 제가 포인트라고 생각했던 문장들을 </a:t>
            </a:r>
            <a:r>
              <a:rPr lang="ko-KR" altLang="en-US" dirty="0" err="1"/>
              <a:t>마킹했고</a:t>
            </a:r>
            <a:r>
              <a:rPr lang="ko-KR" altLang="en-US" dirty="0"/>
              <a:t> 그것들을 취합하여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896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05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제 윈도우 태블릿에서 </a:t>
            </a:r>
            <a:r>
              <a:rPr lang="ko-KR" altLang="en-US" dirty="0" err="1"/>
              <a:t>블루스택으로</a:t>
            </a:r>
            <a:r>
              <a:rPr lang="ko-KR" altLang="en-US" dirty="0"/>
              <a:t> 알라딘 전자책 어플을 실행하여 캡처한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밑줄 그은 내용들을 모아서 볼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빨간 마커로 칠해진 부분에서 많은 영감을 받았습니다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한번도 생각하지 못한 개념이었기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말한 건 당연히 아니고 똑똑하신 분들이 어떤 것을 보고 창의적이라고 말하는 것은 다른 사람이 판단하는 기준이라고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책에서 뒤로 쭉 나오지만 약간 로컬의 개념에서 창의성을 바라볼 수 있다고 하는데 결론만 말하면 저라는 사람은 내 주변에 집단 지식 수준에 따라서 창의적일 수 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마치 천재들 사이에서 둔재로 일하기 대</a:t>
            </a:r>
            <a:r>
              <a:rPr lang="en-US" altLang="ko-KR" dirty="0"/>
              <a:t>, </a:t>
            </a:r>
            <a:r>
              <a:rPr lang="ko-KR" altLang="en-US" dirty="0"/>
              <a:t>둔재들 사이에서 천재로 일하기 같은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문제가 발생했을 때 아무도 해결을 못하고 있는 누군가 상황을 해결하는 순간 와</a:t>
            </a:r>
            <a:r>
              <a:rPr lang="en-US" altLang="ko-KR" dirty="0"/>
              <a:t>! </a:t>
            </a:r>
            <a:r>
              <a:rPr lang="ko-KR" altLang="en-US" dirty="0"/>
              <a:t>당신 굉장히 창의적이시군요</a:t>
            </a:r>
            <a:r>
              <a:rPr lang="en-US" altLang="ko-KR" dirty="0"/>
              <a:t>! </a:t>
            </a:r>
            <a:r>
              <a:rPr lang="ko-KR" altLang="en-US" dirty="0"/>
              <a:t>내가 생각하지 못한 방법이에요</a:t>
            </a:r>
            <a:r>
              <a:rPr lang="en-US" altLang="ko-KR" dirty="0"/>
              <a:t>! </a:t>
            </a:r>
            <a:r>
              <a:rPr lang="ko-KR" altLang="en-US" dirty="0"/>
              <a:t>가 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과연 그 사람이 해결을 한 것이 정말 지구상에서 그 누구도 생각하지 못했던 창의적인 방법일지는 알 수 없습니다</a:t>
            </a:r>
            <a:r>
              <a:rPr lang="en-US" altLang="ko-KR" dirty="0"/>
              <a:t>. IT</a:t>
            </a:r>
            <a:r>
              <a:rPr lang="ko-KR" altLang="en-US" dirty="0"/>
              <a:t>의 역사는 길고 똑같은 문제가 있었다면 이미 해결된 방법이 있었을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개발자를 떠나서 직장인이 시장에서 계속해서 생존을 하는 방법은 당연히 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기르는 것이고</a:t>
            </a:r>
            <a:r>
              <a:rPr lang="en-US" altLang="ko-KR" dirty="0"/>
              <a:t>, </a:t>
            </a:r>
            <a:r>
              <a:rPr lang="ko-KR" altLang="en-US" dirty="0"/>
              <a:t>문제를 해결하면 그 집단에서는 창의적인 사람이 될 수 있는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9083-5570-F072-5257-4832F37B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69460-BCBA-98D0-70EB-CE37230A1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3FFBD8-CCFD-4FD5-15F8-2B4DB65C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기르기 위해서는 당연히 상식적으로는 최대한 많이 경험하는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EF945F33-604E-F99F-903D-78966E0F93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AC287-D067-0D05-D7C9-B14F52BE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4CBFD57-CE61-8ED1-AB5A-6C61907E3C5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1/7/2025 1:29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94D10-27DE-20FF-919F-3003AA5F0A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://www.paciellogroup.com/resources/contrastAnalys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www.cohnreznick.com/insights/support-rapid-delivery-of-secure-software-with-devsecop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ko/topics/automation/ansible-vs-terrafor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dotnetdev.kr/t/net-ec2-aws-lambda/11368/7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002/jocb.395?msockid=0f10e687d38d612a001bf258d2a4608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515545" cy="1923604"/>
          </a:xfrm>
        </p:spPr>
        <p:txBody>
          <a:bodyPr/>
          <a:lstStyle/>
          <a:p>
            <a:r>
              <a:rPr lang="en-US" spc="-300" dirty="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DotNetDevSecOps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ko-KR" altLang="en-US" dirty="0" err="1">
                <a:latin typeface="Open Sans"/>
                <a:cs typeface="Open Sans"/>
              </a:rPr>
              <a:t>닷넷데브</a:t>
            </a:r>
            <a:r>
              <a:rPr lang="ko-KR" altLang="en-US" dirty="0">
                <a:latin typeface="Open Sans"/>
                <a:cs typeface="Open Sans"/>
              </a:rPr>
              <a:t> 이상준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D1F3-CDA3-3624-3E6E-12A3B0E8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29A27-8B70-AFD2-5823-6EF0AC9313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독서 및 인터넷 강의 수강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9BBDE-A3E1-EB75-E556-91B8F32B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/>
              <a:t>전문 지식을 많이 쌓을 수 있는 방법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2EACD-481A-E2D3-72C5-C6CD6AC07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주제에 대해서 저자에 의해 정제된 지식을 습득할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검색과 </a:t>
            </a:r>
            <a:r>
              <a:rPr lang="en-US" altLang="ko-KR" dirty="0"/>
              <a:t>AI</a:t>
            </a:r>
            <a:r>
              <a:rPr lang="ko-KR" altLang="en-US" dirty="0"/>
              <a:t>가 등장한 지금도 </a:t>
            </a:r>
            <a:r>
              <a:rPr lang="en-US" altLang="ko-KR" dirty="0"/>
              <a:t>Step by Step</a:t>
            </a:r>
            <a:r>
              <a:rPr lang="ko-KR" altLang="en-US" dirty="0"/>
              <a:t>으로 지식을 습득하기 위해 책</a:t>
            </a:r>
            <a:r>
              <a:rPr lang="en-US" altLang="ko-KR" dirty="0"/>
              <a:t>, </a:t>
            </a:r>
            <a:r>
              <a:rPr lang="ko-KR" altLang="en-US" dirty="0"/>
              <a:t>사람이 직접 강의 해주는 것은 매우 효과적이다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같은 책</a:t>
            </a:r>
            <a:r>
              <a:rPr lang="en-US" altLang="ko-KR" dirty="0"/>
              <a:t>, </a:t>
            </a:r>
            <a:r>
              <a:rPr lang="ko-KR" altLang="en-US" dirty="0"/>
              <a:t>같은 강의를 익힌 사람들과 공감대를 형성하여 네트워킹을 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확실한 방법이지만 시간이 오래 걸려서 중도 포기가 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가성비가 떨어진다고 착각할 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119D0-D6FA-F587-382B-45EB6B0B3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검색엔진 활용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DB312-98C4-5B23-0471-50076B65E8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주제를 검색하면 여러 글을 동시에 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AI</a:t>
            </a:r>
            <a:r>
              <a:rPr lang="ko-KR" altLang="en-US" dirty="0"/>
              <a:t>가 등장하기 전까지 최고의 방법이었으며</a:t>
            </a:r>
            <a:r>
              <a:rPr lang="en-US" altLang="ko-KR" dirty="0"/>
              <a:t>, </a:t>
            </a:r>
            <a:r>
              <a:rPr lang="ko-KR" altLang="en-US" dirty="0"/>
              <a:t>현재도 자주 사용된다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여러 검색된 글을 비교 분석해서 검증하기 까지는 옳은 지식인지 판단하기 어렵다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내가 뭘 모르는지 몰라서 검색하기 어렵다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주제에 대해 키워드마다 탐색이 들어가야 하는데 개인의 지적 호기심에 따라 얻을 수 있는 지식의 양이 다르다</a:t>
            </a:r>
            <a:r>
              <a:rPr lang="en-US" altLang="ko-KR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138F6-B215-7A5A-4682-3B4AB0123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인공지능 활용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87B627-11EA-701A-7DD8-9F9BF723DD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74228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대충 질문해도 내가 뭘 알아야 하는지 가이드라인까지 잡아준다</a:t>
            </a:r>
            <a:r>
              <a:rPr lang="en-US" altLang="ko-KR" dirty="0"/>
              <a:t>. </a:t>
            </a:r>
            <a:r>
              <a:rPr lang="ko-KR" altLang="en-US" dirty="0"/>
              <a:t>물론 자세하게 질문하면 답변도 잘해준다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전혀 모르는 분야에 대해서도 인공지능과 </a:t>
            </a:r>
            <a:r>
              <a:rPr lang="ko-KR" altLang="en-US" dirty="0" err="1"/>
              <a:t>함께라면</a:t>
            </a:r>
            <a:r>
              <a:rPr lang="ko-KR" altLang="en-US" dirty="0"/>
              <a:t> 상당 부분의 업무 부담을 줄일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해줘</a:t>
            </a:r>
            <a:r>
              <a:rPr lang="en-US" altLang="ko-KR" dirty="0"/>
              <a:t>~ </a:t>
            </a:r>
            <a:r>
              <a:rPr lang="ko-KR" altLang="en-US" dirty="0"/>
              <a:t>식으로 일해버릴 수가 있어서 사람이 </a:t>
            </a:r>
            <a:r>
              <a:rPr lang="ko-KR" altLang="en-US" dirty="0" err="1"/>
              <a:t>나태해지거나</a:t>
            </a:r>
            <a:r>
              <a:rPr lang="ko-KR" altLang="en-US" dirty="0"/>
              <a:t> 개인에 따라 이미 해결이 된 문제에 대해 </a:t>
            </a:r>
            <a:r>
              <a:rPr lang="en-US" altLang="ko-KR" dirty="0"/>
              <a:t>Postmortem</a:t>
            </a:r>
            <a:r>
              <a:rPr lang="ko-KR" altLang="en-US" dirty="0"/>
              <a:t>을 하지 않고 넘어가서 성장이 멈출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월간</a:t>
            </a:r>
            <a:r>
              <a:rPr lang="en-US" altLang="ko-KR" dirty="0"/>
              <a:t>, </a:t>
            </a:r>
            <a:r>
              <a:rPr lang="ko-KR" altLang="en-US" dirty="0"/>
              <a:t>연간 구독료가 발생한다</a:t>
            </a:r>
            <a:r>
              <a:rPr lang="en-US" altLang="ko-KR" dirty="0"/>
              <a:t>. </a:t>
            </a:r>
            <a:r>
              <a:rPr lang="ko-KR" altLang="en-US" dirty="0"/>
              <a:t>구독하는 유료 인공지능 서비스가 많을 수록 구독료가 증가한다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7396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/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AB3E-DE42-B8A1-5AFC-0D3978E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 descr="텍스트, 패션 액세서리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017CC66-9C5F-5E83-B364-7117D0EA4B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tretch>
            <a:fillRect/>
          </a:stretch>
        </p:blipFill>
        <p:spPr>
          <a:xfrm>
            <a:off x="7156939" y="1810782"/>
            <a:ext cx="3657600" cy="3657600"/>
          </a:xfrm>
        </p:spPr>
      </p:pic>
      <p:pic>
        <p:nvPicPr>
          <p:cNvPr id="14" name="그림 개체 틀 13" descr="텍스트, 만화 영화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3FC0C959-EEEC-8973-7316-7654E872A20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tretch>
            <a:fillRect/>
          </a:stretch>
        </p:blipFill>
        <p:spPr>
          <a:xfrm>
            <a:off x="1602748" y="1810782"/>
            <a:ext cx="3657600" cy="36576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56EA6-3946-B98F-414F-E1B1DB14D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734570"/>
            <a:ext cx="5367528" cy="246221"/>
          </a:xfrm>
        </p:spPr>
        <p:txBody>
          <a:bodyPr/>
          <a:lstStyle/>
          <a:p>
            <a:r>
              <a:rPr lang="en-US" sz="1600" dirty="0"/>
              <a:t>Generalist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4C87E-6B57-1CE9-FF68-485F10D3F8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734570"/>
            <a:ext cx="5367528" cy="246221"/>
          </a:xfrm>
        </p:spPr>
        <p:txBody>
          <a:bodyPr/>
          <a:lstStyle/>
          <a:p>
            <a:r>
              <a:rPr lang="en-US" sz="1600" dirty="0"/>
              <a:t>Specialist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8532D7-E62E-A25D-1469-AAFD3EC5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990597"/>
            <a:ext cx="11024171" cy="615553"/>
          </a:xfrm>
        </p:spPr>
        <p:txBody>
          <a:bodyPr/>
          <a:lstStyle/>
          <a:p>
            <a:r>
              <a:rPr lang="ko-KR" altLang="en-US" dirty="0" err="1"/>
              <a:t>제네럴리스트와</a:t>
            </a:r>
            <a:r>
              <a:rPr lang="ko-KR" altLang="en-US" dirty="0"/>
              <a:t> 스페셜리스트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699" y="6185424"/>
            <a:ext cx="36279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DALL·E 3</a:t>
            </a:r>
            <a:endParaRPr lang="ko-KR" altLang="en-US" sz="2000" dirty="0" err="1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53181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4515-7D28-73F8-034A-C8588EC1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DF64-90B6-AB44-56D7-2229F3A1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ko-KR" altLang="en-US" dirty="0"/>
              <a:t>거시적인 문제해결사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41C66-D01A-D7E8-77E9-D5E7B31E2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737994"/>
            <a:ext cx="5101012" cy="1378839"/>
          </a:xfrm>
        </p:spPr>
        <p:txBody>
          <a:bodyPr/>
          <a:lstStyle/>
          <a:p>
            <a:pPr lvl="0"/>
            <a:r>
              <a:rPr lang="ko-KR" altLang="en-US" dirty="0"/>
              <a:t>한 분야만 깊게 파는 것에도 장점이 있지만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여러 분야를 두루 알면서</a:t>
            </a:r>
            <a:endParaRPr lang="en-US" altLang="ko-KR" dirty="0"/>
          </a:p>
          <a:p>
            <a:pPr lvl="0"/>
            <a:r>
              <a:rPr lang="ko-KR" altLang="en-US" dirty="0"/>
              <a:t>한 분야를 깊게 파신 분들의 디테일 적인 도움을 받아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스스로</a:t>
            </a:r>
            <a:r>
              <a:rPr lang="ko-KR" altLang="en-US" b="1" dirty="0"/>
              <a:t> 판단하는 능력</a:t>
            </a:r>
            <a:r>
              <a:rPr lang="ko-KR" altLang="en-US" dirty="0"/>
              <a:t>을 지니게 되면</a:t>
            </a:r>
            <a:endParaRPr lang="en-US" altLang="ko-KR" dirty="0"/>
          </a:p>
          <a:p>
            <a:pPr lvl="0"/>
            <a:r>
              <a:rPr lang="ko-KR" altLang="en-US" dirty="0"/>
              <a:t>최고의 시너지가 아닐까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87169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C3B8-6733-17F0-92F0-583181718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42B6-B8EE-D3A2-367C-D3EE0B8E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ko-KR" altLang="en-US" dirty="0"/>
              <a:t>안타까운 지능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2E3B-D082-7565-8879-C63152AED0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8"/>
            <a:ext cx="5101012" cy="781752"/>
          </a:xfrm>
        </p:spPr>
        <p:txBody>
          <a:bodyPr/>
          <a:lstStyle/>
          <a:p>
            <a:pPr lvl="0"/>
            <a:r>
              <a:rPr lang="ko-KR" altLang="en-US" dirty="0"/>
              <a:t>잘할 사람은 어떻게 </a:t>
            </a:r>
            <a:r>
              <a:rPr lang="ko-KR" altLang="en-US" dirty="0" err="1"/>
              <a:t>해서든</a:t>
            </a:r>
            <a:r>
              <a:rPr lang="ko-KR" altLang="en-US" dirty="0"/>
              <a:t> 잘한다</a:t>
            </a:r>
            <a:r>
              <a:rPr lang="en-US" altLang="ko-KR" dirty="0"/>
              <a:t>…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저를 구원해주신 팀장님 정말 감사드립니다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59646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0A3F-6199-CEBD-71BF-A82B9190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용과 같이 시리즈 - 리브레 위키">
            <a:extLst>
              <a:ext uri="{FF2B5EF4-FFF2-40B4-BE49-F238E27FC236}">
                <a16:creationId xmlns:a16="http://schemas.microsoft.com/office/drawing/2014/main" id="{7BF7E924-6FF0-7A00-97EB-A86EFE004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0" y="1357431"/>
            <a:ext cx="4143138" cy="41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ld of Warcraft: The War Within Features Overview - Warcraft Wiki ...">
            <a:extLst>
              <a:ext uri="{FF2B5EF4-FFF2-40B4-BE49-F238E27FC236}">
                <a16:creationId xmlns:a16="http://schemas.microsoft.com/office/drawing/2014/main" id="{08C6F618-9EBF-8486-175A-5785EE44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27" y="3161841"/>
            <a:ext cx="4469688" cy="34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u-Gi-Oh! Master Duel">
            <a:extLst>
              <a:ext uri="{FF2B5EF4-FFF2-40B4-BE49-F238E27FC236}">
                <a16:creationId xmlns:a16="http://schemas.microsoft.com/office/drawing/2014/main" id="{E267F332-745F-2711-1E10-A9D8FA18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29" y="451218"/>
            <a:ext cx="4872490" cy="22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756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14839683-DC19-C464-50D8-9FCAA388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40" y="409973"/>
            <a:ext cx="3703720" cy="5370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91F8D-89DA-88D7-3675-504104A72CCB}"/>
              </a:ext>
            </a:extLst>
          </p:cNvPr>
          <p:cNvSpPr txBox="1"/>
          <p:nvPr/>
        </p:nvSpPr>
        <p:spPr>
          <a:xfrm>
            <a:off x="4244140" y="5990770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단결의 힘</a:t>
            </a:r>
          </a:p>
        </p:txBody>
      </p:sp>
    </p:spTree>
    <p:extLst>
      <p:ext uri="{BB962C8B-B14F-4D97-AF65-F5344CB8AC3E}">
        <p14:creationId xmlns:p14="http://schemas.microsoft.com/office/powerpoint/2010/main" val="34870524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7D9D-D7EE-F757-07E4-ED266DB7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3B176-4935-3F3A-D750-E572E161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단결의 힘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5954A-4199-0CB1-237B-D7BA277CF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812530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장착 몬스터의 공격력 </a:t>
            </a:r>
            <a:r>
              <a:rPr lang="en-US" altLang="ko-KR" strike="sngStrike" dirty="0"/>
              <a:t>/ </a:t>
            </a:r>
            <a:r>
              <a:rPr lang="ko-KR" altLang="en-US" strike="sngStrike" dirty="0"/>
              <a:t>수비력은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자신 필드의 앞면 표시 몬스터의 수 </a:t>
            </a:r>
            <a:r>
              <a:rPr lang="en-US" altLang="ko-KR" strike="sngStrike" dirty="0"/>
              <a:t>x  800 </a:t>
            </a:r>
            <a:r>
              <a:rPr lang="ko-KR" altLang="en-US" strike="sngStrike" dirty="0"/>
              <a:t>올린다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좋은 협상이었다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2" name="그림 개체 틀 1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53B7F556-5287-2DB1-59FB-A0DF3E45861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17147" y="294804"/>
            <a:ext cx="4398304" cy="637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61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1720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741A0-EC6E-6E1E-5E17-3DE40000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FC6C-0D68-F366-858E-59DC2BB4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B71AE-6D11-2980-3CDB-16224E9F8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6349129" cy="984885"/>
          </a:xfrm>
        </p:spPr>
        <p:txBody>
          <a:bodyPr/>
          <a:lstStyle/>
          <a:p>
            <a:r>
              <a:rPr lang="en-US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149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뭐지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240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1107996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dirty="0" err="1"/>
              <a:t>DevSecOps</a:t>
            </a:r>
            <a:r>
              <a:rPr lang="ko-KR" altLang="en-US" dirty="0"/>
              <a:t>로 팀을 옮긴 이유와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나의 비전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ko-KR" altLang="en-US" dirty="0"/>
              <a:t>내가 맡았던 업무</a:t>
            </a:r>
            <a:endParaRPr lang="en-US" altLang="ko-K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585207" y="5445423"/>
            <a:ext cx="11060491" cy="83099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/>
              <a:t>DevOps + Security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55" y="929665"/>
            <a:ext cx="7772400" cy="3581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2555905" y="4618785"/>
            <a:ext cx="7119097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출처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4"/>
              </a:rPr>
              <a:t>https://www.cohnreznick.com/insights/support-rapid-delivery-of-secure-software-with-devsecops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1062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FAC1-A001-180D-7837-87212D22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3286-E8E3-568C-76D8-984A6604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가 왜 필요한가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367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369332"/>
          </a:xfrm>
        </p:spPr>
        <p:txBody>
          <a:bodyPr/>
          <a:lstStyle/>
          <a:p>
            <a:r>
              <a:rPr lang="en-US" altLang="ko-KR" dirty="0"/>
              <a:t>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</a:t>
            </a:r>
            <a:r>
              <a:rPr lang="en-US" altLang="ko-KR" dirty="0" err="1"/>
              <a:t>Ansible</a:t>
            </a:r>
            <a:r>
              <a:rPr lang="en-US" altLang="ko-KR" dirty="0"/>
              <a:t> AWX, Terraform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09479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175302204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5025" y="2818356"/>
            <a:ext cx="9770301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Terraform vs </a:t>
            </a:r>
            <a:r>
              <a:rPr lang="en-US" altLang="ko-KR" sz="6600" dirty="0" err="1">
                <a:solidFill>
                  <a:schemeClr val="bg1"/>
                </a:solidFill>
                <a:hlinkClick r:id="rId3"/>
              </a:rPr>
              <a:t>Ansible</a:t>
            </a:r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 AWX</a:t>
            </a:r>
            <a:endParaRPr lang="ko-KR" altLang="en-US" sz="6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602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27383713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7C51-7930-60BA-8803-A6363116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4DD10-A94F-AA96-D654-046EA4A5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2F10-66C0-65C5-6D56-BF48BC8BA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97A1D-7A00-5397-FB48-C4F0C457E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D2E6F-1C30-B653-5FAB-7B9DA8E5B5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CA2816-5525-C5BE-152B-E0D059004A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624539-6469-45B0-8E35-EA5EEC50AD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30EB7-F609-E316-A616-108A612706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2D5499-6F33-4686-2550-ED71327445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819145-121D-3BF2-DDA6-3078DCB971F3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01988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81A7-C8FC-7303-C496-98F5BF2A8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7A6C61-9353-4BED-4587-6454D049A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0" y="712787"/>
            <a:ext cx="4791346" cy="4441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FA3A58-9874-EC31-C2EB-27D94D27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8" y="712787"/>
            <a:ext cx="6805002" cy="444182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E55D9C4-4B7C-6CA2-E311-1CB1AC0C9E59}"/>
              </a:ext>
            </a:extLst>
          </p:cNvPr>
          <p:cNvSpPr txBox="1">
            <a:spLocks/>
          </p:cNvSpPr>
          <p:nvPr/>
        </p:nvSpPr>
        <p:spPr>
          <a:xfrm>
            <a:off x="1728281" y="5575486"/>
            <a:ext cx="87354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이미지 출처</a:t>
            </a:r>
            <a:r>
              <a:rPr lang="en-US" altLang="ko-KR" sz="3200" dirty="0"/>
              <a:t>: Instagram @creative_of_coding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15626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BB11-2610-C6A2-A9F7-CA7E92E9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8AF8C-C614-7468-AC71-A49F3EFDA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881E-6D56-E336-92A7-905C00E61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30687-9561-EFB1-B8F9-88B2696F4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FDBCA-55F1-6CBA-0ED2-B8601CB0B2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DB0F5-0AF4-122C-11BD-7BCFAC22F6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C1F78-C284-00BD-BD23-2F91C4FBD6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89089E-784C-B0B3-1450-F67407D0A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980D85-AE9F-5D19-7745-134A786278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BB6B6C-8CB7-FDBD-4D74-6D9AC21B0165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62588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dirty="0"/>
              <a:t>DevOps</a:t>
            </a:r>
            <a:r>
              <a:rPr lang="ko-KR" altLang="en-US" dirty="0"/>
              <a:t>만 채용하면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문제가 해결되나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242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050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B4DC2FA-A972-7361-5D51-2599A13F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858" y="351970"/>
            <a:ext cx="3902284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D69182-D6E8-8E14-F465-182430DCE359}"/>
              </a:ext>
            </a:extLst>
          </p:cNvPr>
          <p:cNvSpPr txBox="1"/>
          <p:nvPr/>
        </p:nvSpPr>
        <p:spPr>
          <a:xfrm>
            <a:off x="4244140" y="6123506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어둠의 양산공장</a:t>
            </a:r>
          </a:p>
        </p:txBody>
      </p:sp>
    </p:spTree>
    <p:extLst>
      <p:ext uri="{BB962C8B-B14F-4D97-AF65-F5344CB8AC3E}">
        <p14:creationId xmlns:p14="http://schemas.microsoft.com/office/powerpoint/2010/main" val="16161713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FC75-24DA-EE3E-FDE0-531EC8C2D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9483D-199D-9E91-C0E4-9CE210CC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어둠의 양산공장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39845-282B-A783-D549-D8C19CFA3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997196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자신 묘지의 일반 몬스터 </a:t>
            </a:r>
            <a:r>
              <a:rPr lang="en-US" altLang="ko-KR" strike="sngStrike" dirty="0"/>
              <a:t>2</a:t>
            </a:r>
            <a:r>
              <a:rPr lang="ko-KR" altLang="en-US" strike="sngStrike" dirty="0"/>
              <a:t>장을 대상으로 하고 발동할 수 있다</a:t>
            </a:r>
            <a:r>
              <a:rPr lang="en-US" altLang="ko-KR" strike="sngStrike" dirty="0"/>
              <a:t>. </a:t>
            </a:r>
            <a:r>
              <a:rPr lang="ko-KR" altLang="en-US" strike="sngStrike" dirty="0"/>
              <a:t>그 몬스터를 패에 넣는다</a:t>
            </a:r>
            <a:r>
              <a:rPr lang="en-US" altLang="ko-KR" strike="sngStrike" dirty="0"/>
              <a:t>.</a:t>
            </a:r>
          </a:p>
          <a:p>
            <a:endParaRPr lang="en-US" strike="sngStrike" dirty="0"/>
          </a:p>
          <a:p>
            <a:r>
              <a:rPr lang="ko-KR" altLang="en-US" dirty="0"/>
              <a:t>자동화 및 효율이라는 문제해결을 위해 프로세스를 명시하는 것은 물리적으로 공장을 설계하고 건설하는 일과 유사하다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8" name="그림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7078694-DB35-1D31-7CB3-CB5E54D6306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2475" y="235111"/>
            <a:ext cx="4420607" cy="63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570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CFA67-5EE1-031C-FD4C-D04965BC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99745-A13F-A839-94A2-7CECF21DCC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E0925-B9B4-F14F-A40D-2B68A0E51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0358-D4BF-7811-0941-CBE9745286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EFBB3-82E6-FCAC-3375-3612BBC3A8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09CAA-82DC-21AF-4E40-5DE8791DFB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0552F-6163-6DC3-93AF-AE05F48A7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9466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895105-DC87-F667-277A-79345D14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A7F65-FEC8-347B-4DBC-A08DCBB6ADF3}"/>
              </a:ext>
            </a:extLst>
          </p:cNvPr>
          <p:cNvSpPr txBox="1"/>
          <p:nvPr/>
        </p:nvSpPr>
        <p:spPr>
          <a:xfrm>
            <a:off x="4244140" y="6079262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고블린의</a:t>
            </a:r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운영 실력</a:t>
            </a:r>
          </a:p>
        </p:txBody>
      </p:sp>
      <p:pic>
        <p:nvPicPr>
          <p:cNvPr id="3" name="그림 2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1670C814-ADBD-2699-3922-F058241D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38" y="301043"/>
            <a:ext cx="3854923" cy="5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371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E008-E764-9132-9B78-8CCCD36CD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3973E7-19C4-61E8-77EB-8124F50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05320"/>
            <a:ext cx="4420606" cy="1231106"/>
          </a:xfrm>
        </p:spPr>
        <p:txBody>
          <a:bodyPr/>
          <a:lstStyle/>
          <a:p>
            <a:r>
              <a:rPr lang="ko-KR" altLang="en-US" dirty="0" err="1"/>
              <a:t>고블린의</a:t>
            </a:r>
            <a:r>
              <a:rPr lang="ko-KR" altLang="en-US" dirty="0"/>
              <a:t> 운영 실력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86CA6-6BA1-69D5-E419-19112E7A25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1366528"/>
          </a:xfrm>
        </p:spPr>
        <p:txBody>
          <a:bodyPr/>
          <a:lstStyle/>
          <a:p>
            <a:r>
              <a:rPr lang="ko-KR" altLang="en-US" strike="sngStrike" dirty="0"/>
              <a:t>자신의 묘지에 존재하는 </a:t>
            </a:r>
            <a:r>
              <a:rPr lang="en-US" altLang="ko-KR" strike="sngStrike" dirty="0"/>
              <a:t>“</a:t>
            </a:r>
            <a:r>
              <a:rPr lang="ko-KR" altLang="en-US" strike="sngStrike" dirty="0" err="1"/>
              <a:t>고블린의</a:t>
            </a:r>
            <a:r>
              <a:rPr lang="ko-KR" altLang="en-US" strike="sngStrike" dirty="0"/>
              <a:t> 운영 실력</a:t>
            </a:r>
            <a:r>
              <a:rPr lang="en-US" altLang="ko-KR" strike="sngStrike" dirty="0"/>
              <a:t>”</a:t>
            </a:r>
            <a:r>
              <a:rPr lang="ko-KR" altLang="en-US" strike="sngStrike" dirty="0"/>
              <a:t>의 매수 </a:t>
            </a:r>
            <a:r>
              <a:rPr lang="en-US" altLang="ko-KR" strike="sngStrike" dirty="0"/>
              <a:t>+ 1</a:t>
            </a:r>
            <a:r>
              <a:rPr lang="ko-KR" altLang="en-US" strike="sngStrike" dirty="0"/>
              <a:t>장을 </a:t>
            </a:r>
            <a:r>
              <a:rPr lang="ko-KR" altLang="en-US" strike="sngStrike" dirty="0" err="1"/>
              <a:t>덱에서</a:t>
            </a:r>
            <a:r>
              <a:rPr lang="ko-KR" altLang="en-US" strike="sngStrike" dirty="0"/>
              <a:t> 드로우하고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패에서 카드를 </a:t>
            </a:r>
            <a:r>
              <a:rPr lang="en-US" altLang="ko-KR" strike="sngStrike" dirty="0"/>
              <a:t>1</a:t>
            </a:r>
            <a:r>
              <a:rPr lang="ko-KR" altLang="en-US" strike="sngStrike" dirty="0"/>
              <a:t>장 선택하여 </a:t>
            </a:r>
            <a:r>
              <a:rPr lang="ko-KR" altLang="en-US" strike="sngStrike" dirty="0" err="1"/>
              <a:t>덱의</a:t>
            </a:r>
            <a:r>
              <a:rPr lang="ko-KR" altLang="en-US" strike="sngStrike" dirty="0"/>
              <a:t> 맨 아래로 되돌린다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어떤 경력의 </a:t>
            </a:r>
            <a:r>
              <a:rPr lang="en-US" altLang="ko-KR" dirty="0"/>
              <a:t>DevOps</a:t>
            </a:r>
            <a:r>
              <a:rPr lang="ko-KR" altLang="en-US" dirty="0"/>
              <a:t> 엔지니어가 </a:t>
            </a:r>
            <a:r>
              <a:rPr lang="ko-KR" altLang="en-US" dirty="0" err="1"/>
              <a:t>운영하느냐에</a:t>
            </a:r>
            <a:r>
              <a:rPr lang="ko-KR" altLang="en-US" dirty="0"/>
              <a:t> 따라 </a:t>
            </a:r>
            <a:r>
              <a:rPr lang="en-US" altLang="ko-KR" dirty="0"/>
              <a:t>DevOps</a:t>
            </a:r>
            <a:r>
              <a:rPr lang="ko-KR" altLang="en-US" dirty="0"/>
              <a:t>의 형태도 각기 다르다</a:t>
            </a:r>
            <a:r>
              <a:rPr lang="en-US" altLang="ko-KR" dirty="0"/>
              <a:t>. </a:t>
            </a:r>
            <a:r>
              <a:rPr lang="ko-KR" altLang="en-US" dirty="0"/>
              <a:t>경력이 많다고 해서 반드시 좋지도 않고</a:t>
            </a:r>
            <a:r>
              <a:rPr lang="en-US" altLang="ko-KR" dirty="0"/>
              <a:t>, </a:t>
            </a:r>
            <a:r>
              <a:rPr lang="ko-KR" altLang="en-US" dirty="0"/>
              <a:t>경력이 낮다고 해서 반드시 좋지도 않다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그림 개체 틀 6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86C057DF-1DBB-4838-EE73-069472E6470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8747" y="224059"/>
            <a:ext cx="4420607" cy="64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922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만약 나열된 모든 문제를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해결했다면 더 이상 문제가 없을까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6391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{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보안에 관련된 이미지 넣을 것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}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6854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{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보안 전문가 역할을 해야만 보이는 것들 설명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}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1965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{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어이없는 보안 사례 열거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}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819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altLang="ko-KR" dirty="0" err="1"/>
              <a:t>DevSecOps</a:t>
            </a:r>
            <a:r>
              <a:rPr lang="ko-KR" altLang="en-US" dirty="0"/>
              <a:t>로 팀을 옮긴 이유와 나의 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89095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보안은 평소에 잘하다가 딱 한번만 털리면 끝장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1526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맡았던 업무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5764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A028-C014-2DB6-9528-8C1A7C770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CC58-AA57-EEA9-641E-AB6F555D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67DDD-8BEC-BE40-E43A-3C4F5BC6A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맡았던 업무 소개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4707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BF8D-BF5C-7206-4BC6-94BFA119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6FD2-F327-329B-593E-B21C25C7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ko-KR" altLang="en-US" sz="2800"/>
              <a:t>인사 프로세스 점검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8927E-82A5-18D0-8FE2-46A92896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242746"/>
            <a:ext cx="5101012" cy="369332"/>
          </a:xfrm>
        </p:spPr>
        <p:txBody>
          <a:bodyPr/>
          <a:lstStyle/>
          <a:p>
            <a:pPr lvl="0"/>
            <a:r>
              <a:rPr lang="ko-KR" altLang="en-US" dirty="0"/>
              <a:t>인사 데이터베이스의 정보를 활용하여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dirty="0"/>
              <a:t>PowerShell</a:t>
            </a:r>
            <a:r>
              <a:rPr lang="ko-KR" altLang="en-US" dirty="0"/>
              <a:t>을 통해 </a:t>
            </a:r>
            <a:r>
              <a:rPr lang="en-US" altLang="ko-KR" dirty="0"/>
              <a:t>Active Directory </a:t>
            </a:r>
            <a:r>
              <a:rPr lang="ko-KR" altLang="en-US" dirty="0"/>
              <a:t>계정과 동기화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1704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troduction to Microsoft Windows’ Active Directory – Ivor Onti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5" y="1349726"/>
            <a:ext cx="9407773" cy="44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59537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우리 회사는 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Windows 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안 쓰는데요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?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1545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Okta logo (2023)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4" y="672038"/>
            <a:ext cx="5851526" cy="19314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/>
          <p:cNvSpPr txBox="1"/>
          <p:nvPr/>
        </p:nvSpPr>
        <p:spPr>
          <a:xfrm>
            <a:off x="514349" y="4635500"/>
            <a:ext cx="1114107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Mobile Device Management(MDM)</a:t>
            </a:r>
            <a:b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</a:br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Solution</a:t>
            </a:r>
            <a:endParaRPr lang="ko-KR" altLang="en-US" sz="5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  <p:sp>
        <p:nvSpPr>
          <p:cNvPr id="2" name="십자형 1"/>
          <p:cNvSpPr/>
          <p:nvPr/>
        </p:nvSpPr>
        <p:spPr bwMode="auto">
          <a:xfrm>
            <a:off x="5405437" y="3035300"/>
            <a:ext cx="1358900" cy="1384300"/>
          </a:xfrm>
          <a:prstGeom prst="plus">
            <a:avLst>
              <a:gd name="adj" fmla="val 42431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 smtClean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8080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549" y="2971800"/>
            <a:ext cx="1114107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Bring Your Own Device(BYOD)</a:t>
            </a:r>
            <a:endParaRPr lang="ko-KR" altLang="en-US" sz="5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922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leting old files with Powersh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53" y="977899"/>
            <a:ext cx="4787547" cy="47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90886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B8FEE-14E1-AA8C-8FDF-824BCAF9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4E9F-284A-2F4B-EC38-6C18AF4F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 err="1"/>
              <a:t>PacketFence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66B97-A8EB-71B3-FAEF-701B8F769D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7"/>
            <a:ext cx="5101012" cy="781752"/>
          </a:xfrm>
        </p:spPr>
        <p:txBody>
          <a:bodyPr/>
          <a:lstStyle/>
          <a:p>
            <a:pPr lvl="0"/>
            <a:r>
              <a:rPr lang="en-US" dirty="0" smtClean="0"/>
              <a:t>Open Source Network </a:t>
            </a:r>
            <a:r>
              <a:rPr lang="en-US" dirty="0"/>
              <a:t>Access Control(NAC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/>
              <a:t>Active Directory </a:t>
            </a:r>
            <a:r>
              <a:rPr lang="ko-KR" altLang="en-US" dirty="0" smtClean="0"/>
              <a:t>연계</a:t>
            </a:r>
            <a:endParaRPr lang="en-US" altLang="ko-KR" dirty="0" smtClean="0"/>
          </a:p>
          <a:p>
            <a:pPr lvl="0"/>
            <a:r>
              <a:rPr lang="en-US" dirty="0" smtClean="0"/>
              <a:t>IEEE  802.1x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586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92532-39DF-5A32-E138-C453D322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9654-9706-CCE0-80B0-C38E5830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창의적인 문제해결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312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acketFence (@packetfence) / 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" y="1453952"/>
            <a:ext cx="4149725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네트워크] OSI 7 계층 (OSI 7 Layer) | tgk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612900"/>
            <a:ext cx="5707317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61037" y="5295900"/>
            <a:ext cx="5900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: https://tgkim.com/posts/OSI-7-Layer/</a:t>
            </a:r>
            <a:endParaRPr lang="ko-KR" altLang="en-US" sz="2000" dirty="0" err="1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0365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FD64-BF85-736E-C5A3-728B5604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0C32-3485-D71B-3D9D-4059D53D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/>
              <a:t>GitLab </a:t>
            </a:r>
            <a:r>
              <a:rPr lang="ko-KR" altLang="en-US" dirty="0"/>
              <a:t>관리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54727-D3F2-DEFC-44BD-AC709B24F8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7"/>
            <a:ext cx="5101012" cy="781752"/>
          </a:xfrm>
        </p:spPr>
        <p:txBody>
          <a:bodyPr/>
          <a:lstStyle/>
          <a:p>
            <a:pPr lvl="0"/>
            <a:r>
              <a:rPr lang="en-US" altLang="ko-KR" dirty="0" smtClean="0"/>
              <a:t>On-Premise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SCM </a:t>
            </a:r>
            <a:r>
              <a:rPr lang="ko-KR" altLang="en-US" dirty="0" smtClean="0"/>
              <a:t>서버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기존 </a:t>
            </a:r>
            <a:r>
              <a:rPr lang="en-US" altLang="ko-KR" dirty="0"/>
              <a:t>GitLab </a:t>
            </a:r>
            <a:r>
              <a:rPr lang="ko-KR" altLang="en-US" dirty="0"/>
              <a:t>서버를 유지보수 및 관리</a:t>
            </a:r>
            <a:endParaRPr lang="en-US" altLang="ko-KR" dirty="0"/>
          </a:p>
          <a:p>
            <a:pPr lvl="0"/>
            <a:r>
              <a:rPr lang="ko-KR" altLang="en-US" dirty="0"/>
              <a:t>신규 </a:t>
            </a:r>
            <a:r>
              <a:rPr lang="en-US" altLang="ko-KR" dirty="0"/>
              <a:t>GitLab </a:t>
            </a:r>
            <a:r>
              <a:rPr lang="ko-KR" altLang="en-US" dirty="0"/>
              <a:t>설치 및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5648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15" name="그림 개체 틀 1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7075" y="3059113"/>
            <a:ext cx="590550" cy="5905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ko-KR" altLang="en-US" dirty="0" smtClean="0"/>
              <a:t>내장 </a:t>
            </a:r>
            <a:r>
              <a:rPr lang="en-US" altLang="ko-KR" dirty="0" smtClean="0"/>
              <a:t>NGINX </a:t>
            </a:r>
            <a:r>
              <a:rPr lang="ko-KR" altLang="en-US" dirty="0" smtClean="0"/>
              <a:t>또는 외부 </a:t>
            </a:r>
            <a:r>
              <a:rPr lang="en-US" altLang="ko-KR" dirty="0" smtClean="0"/>
              <a:t>NGINX </a:t>
            </a:r>
            <a:r>
              <a:rPr lang="ko-KR" altLang="en-US" dirty="0" smtClean="0"/>
              <a:t>설정 과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 altLang="ko-KR" dirty="0"/>
              <a:t>On-Premise </a:t>
            </a:r>
            <a:r>
              <a:rPr lang="en-US" altLang="ko-KR" dirty="0" err="1"/>
              <a:t>GitLab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Linux Base</a:t>
            </a:r>
            <a:endParaRPr lang="en-US" dirty="0"/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86798" y="4365711"/>
            <a:ext cx="2313432" cy="369332"/>
          </a:xfrm>
        </p:spPr>
        <p:txBody>
          <a:bodyPr/>
          <a:lstStyle/>
          <a:p>
            <a:r>
              <a:rPr lang="en-US" dirty="0" smtClean="0"/>
              <a:t>Linux</a:t>
            </a:r>
            <a:r>
              <a:rPr lang="ko-KR" altLang="en-US" dirty="0" smtClean="0"/>
              <a:t>에 패키지로 다운로드 하고 직접 설치 후 스토리지 </a:t>
            </a:r>
            <a:r>
              <a:rPr lang="en-US" altLang="ko-KR" dirty="0" smtClean="0"/>
              <a:t>mount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Container Registry</a:t>
            </a:r>
            <a:endParaRPr lang="en-US" dirty="0"/>
          </a:p>
        </p:txBody>
      </p:sp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14918" y="4365711"/>
            <a:ext cx="2313432" cy="553998"/>
          </a:xfrm>
        </p:spPr>
        <p:txBody>
          <a:bodyPr/>
          <a:lstStyle/>
          <a:p>
            <a:r>
              <a:rPr lang="ko-KR" altLang="en-US" dirty="0" smtClean="0"/>
              <a:t>내부 </a:t>
            </a:r>
            <a:r>
              <a:rPr lang="en-US" altLang="ko-KR" dirty="0" smtClean="0"/>
              <a:t>Container Registry</a:t>
            </a:r>
            <a:r>
              <a:rPr lang="ko-KR" altLang="en-US" dirty="0" smtClean="0"/>
              <a:t>의 포트 및 도메인 주소가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자체의 주소와 섞이지 않아야 함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083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8A010-3D31-79C9-A2F0-2DB55AB5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CD3A-9AA3-9C5B-56D8-8A2998DE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en-US" sz="2800" dirty="0"/>
              <a:t>AWS Lambda </a:t>
            </a:r>
            <a:r>
              <a:rPr lang="ko-KR" altLang="en-US" sz="2800" dirty="0"/>
              <a:t>개발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6D71F-4CB5-BBFF-93C5-BAA4E6237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en-US" dirty="0" smtClean="0"/>
              <a:t>AWS Global Accelerator </a:t>
            </a:r>
            <a:r>
              <a:rPr lang="ko-KR" altLang="en-US" dirty="0" smtClean="0"/>
              <a:t>포트 변경</a:t>
            </a:r>
            <a:endParaRPr lang="en-US" altLang="ko-KR" dirty="0" smtClean="0"/>
          </a:p>
          <a:p>
            <a:pPr lvl="0"/>
            <a:r>
              <a:rPr lang="en-US" altLang="ko-KR" dirty="0">
                <a:hlinkClick r:id="rId3"/>
              </a:rPr>
              <a:t>.NET </a:t>
            </a:r>
            <a:r>
              <a:rPr lang="ko-KR" altLang="en-US" dirty="0">
                <a:hlinkClick r:id="rId3"/>
              </a:rPr>
              <a:t>환경에서 </a:t>
            </a:r>
            <a:r>
              <a:rPr lang="en-US" altLang="ko-KR" dirty="0">
                <a:hlinkClick r:id="rId3"/>
              </a:rPr>
              <a:t>EC2 </a:t>
            </a:r>
            <a:r>
              <a:rPr lang="ko-KR" altLang="en-US" dirty="0">
                <a:hlinkClick r:id="rId3"/>
              </a:rPr>
              <a:t>관련 </a:t>
            </a:r>
            <a:r>
              <a:rPr lang="en-US" altLang="ko-KR" dirty="0">
                <a:hlinkClick r:id="rId3"/>
              </a:rPr>
              <a:t>AWS Lambda </a:t>
            </a:r>
            <a:r>
              <a:rPr lang="ko-KR" altLang="en-US" dirty="0">
                <a:hlinkClick r:id="rId3"/>
              </a:rPr>
              <a:t>개발 </a:t>
            </a:r>
            <a:r>
              <a:rPr lang="en-US" altLang="ko-KR" dirty="0">
                <a:hlinkClick r:id="rId3"/>
              </a:rPr>
              <a:t>- ☁️ AWS </a:t>
            </a:r>
            <a:r>
              <a:rPr lang="ko-KR" altLang="en-US" dirty="0">
                <a:hlinkClick r:id="rId3"/>
              </a:rPr>
              <a:t>소모임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 err="1">
                <a:hlinkClick r:id="rId3"/>
              </a:rPr>
              <a:t>닷넷데브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1067981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BB91F-2FB3-6F66-E6F2-D3434793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49C-01CD-D464-54EB-A93B7419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시스템 비밀번호 갱신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EA0D1-A03F-AF99-4933-8AEFFC6A3D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ko-KR" altLang="en-US" dirty="0"/>
              <a:t>다수의 </a:t>
            </a:r>
            <a:r>
              <a:rPr lang="en-US" dirty="0"/>
              <a:t>Linux</a:t>
            </a:r>
            <a:r>
              <a:rPr lang="ko-KR" altLang="en-US" dirty="0"/>
              <a:t>와 </a:t>
            </a:r>
            <a:r>
              <a:rPr lang="en-US" altLang="ko-KR" dirty="0"/>
              <a:t>Windows </a:t>
            </a:r>
            <a:r>
              <a:rPr lang="ko-KR" altLang="en-US" dirty="0"/>
              <a:t>시스템의 비밀번호를 갱신 </a:t>
            </a:r>
            <a:r>
              <a:rPr lang="ko-KR" altLang="en-US" dirty="0" smtClean="0"/>
              <a:t>자동화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PowerShell, </a:t>
            </a:r>
            <a:r>
              <a:rPr lang="en-US" altLang="ko-KR" dirty="0" err="1" smtClean="0"/>
              <a:t>Crontab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en-US" altLang="ko-KR" dirty="0" smtClean="0"/>
              <a:t>Windows Task 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7827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6860-6C82-789C-7F33-A72748CB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AED9-FD86-C6CB-8E13-E26D0D22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사내 스토리지 최적화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5910A-B05B-EF4C-E49A-616BAD04E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en-US" dirty="0"/>
              <a:t>SHA256, </a:t>
            </a:r>
            <a:r>
              <a:rPr lang="en-US" dirty="0" smtClean="0"/>
              <a:t>MD5 </a:t>
            </a:r>
            <a:r>
              <a:rPr lang="ko-KR" altLang="en-US" dirty="0" err="1" smtClean="0"/>
              <a:t>중복체크</a:t>
            </a:r>
            <a:endParaRPr lang="en-US" altLang="ko-KR" dirty="0" smtClean="0"/>
          </a:p>
          <a:p>
            <a:pPr lvl="0"/>
            <a:r>
              <a:rPr lang="en-US" dirty="0" smtClean="0"/>
              <a:t>Avalonia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5759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36E580-4073-F62E-874F-ADD264D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DC1-8526-F4C7-92CD-07BE9253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67390"/>
            <a:ext cx="3357658" cy="523220"/>
          </a:xfrm>
        </p:spPr>
        <p:txBody>
          <a:bodyPr/>
          <a:lstStyle/>
          <a:p>
            <a:r>
              <a:rPr lang="en-US" sz="3400" dirty="0"/>
              <a:t>Helix Core </a:t>
            </a:r>
            <a:r>
              <a:rPr lang="ko-KR" altLang="en-US" sz="3400" dirty="0"/>
              <a:t>관리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B2EB-8797-FBDF-FC20-B6DCE8C79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ko-KR" altLang="en-US" dirty="0"/>
              <a:t>기존 사내 </a:t>
            </a:r>
            <a:r>
              <a:rPr lang="en-US" altLang="ko-KR" dirty="0"/>
              <a:t>Helix Core(Perforce)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720215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11EC-DAA5-5B16-85FB-2EF961250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F585-337D-9F94-2255-292E39BD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402592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Speaker(s)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2" y="2189877"/>
            <a:ext cx="6376838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505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8F77A-266D-0834-FD75-76EE8F343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B02B-77A6-8E3E-6537-4021C5E2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83568"/>
            <a:ext cx="4158362" cy="1231106"/>
          </a:xfrm>
        </p:spPr>
        <p:txBody>
          <a:bodyPr/>
          <a:lstStyle/>
          <a:p>
            <a:r>
              <a:rPr lang="ko-KR" altLang="en-US" dirty="0"/>
              <a:t>크리에이티브 프로그래머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7E84-F137-2E00-A013-E4C48A6D8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ko-KR" altLang="en-US" dirty="0"/>
              <a:t>프로그래머의 창의성을 다룬 도서</a:t>
            </a:r>
            <a:endParaRPr lang="en-US" dirty="0"/>
          </a:p>
        </p:txBody>
      </p:sp>
      <p:pic>
        <p:nvPicPr>
          <p:cNvPr id="8" name="그림 개체 틀 7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568BF65C-1E22-72B5-C2D5-EEF108D5F808}"/>
              </a:ext>
            </a:extLst>
          </p:cNvPr>
          <p:cNvPicPr preferRelativeResize="0">
            <a:picLocks noGrp="1" noChangeAspect="1"/>
          </p:cNvPicPr>
          <p:nvPr>
            <p:ph type="pic" sz="quarter" idx="21"/>
          </p:nvPr>
        </p:nvPicPr>
        <p:blipFill>
          <a:blip r:embed="rId3"/>
          <a:stretch>
            <a:fillRect/>
          </a:stretch>
        </p:blipFill>
        <p:spPr>
          <a:xfrm>
            <a:off x="7128340" y="1182508"/>
            <a:ext cx="3541368" cy="4492983"/>
          </a:xfrm>
        </p:spPr>
      </p:pic>
    </p:spTree>
    <p:extLst>
      <p:ext uri="{BB962C8B-B14F-4D97-AF65-F5344CB8AC3E}">
        <p14:creationId xmlns:p14="http://schemas.microsoft.com/office/powerpoint/2010/main" val="39751228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9674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3968864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1875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8523137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090556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89149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275666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141618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773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3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F9B3F-2FB7-9A9C-5418-4AF75B8E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FD78DB-BDAA-DB34-9E4B-44A592E67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9" r="109"/>
          <a:stretch>
            <a:fillRect/>
          </a:stretch>
        </p:blipFill>
        <p:spPr/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5ED22D-1863-89AD-407B-CF7B804FA064}"/>
              </a:ext>
            </a:extLst>
          </p:cNvPr>
          <p:cNvSpPr/>
          <p:nvPr/>
        </p:nvSpPr>
        <p:spPr bwMode="auto">
          <a:xfrm>
            <a:off x="1382472" y="3099481"/>
            <a:ext cx="5341435" cy="635620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7289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91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C8F9CE-F2D4-044C-4CF2-A8B98F037DE2}"/>
              </a:ext>
            </a:extLst>
          </p:cNvPr>
          <p:cNvSpPr txBox="1">
            <a:spLocks/>
          </p:cNvSpPr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D1E6-35E9-DD87-F761-B6043F57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CA38-80F2-2BDE-D217-CEC45B136C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9699" y="2696798"/>
            <a:ext cx="4451089" cy="830997"/>
          </a:xfrm>
        </p:spPr>
        <p:txBody>
          <a:bodyPr/>
          <a:lstStyle/>
          <a:p>
            <a:r>
              <a:rPr lang="ko-KR" altLang="en-US" b="0" dirty="0"/>
              <a:t>어떤 것을 보고</a:t>
            </a:r>
            <a:r>
              <a:rPr lang="ko-KR" altLang="en-US" dirty="0"/>
              <a:t> 다른 사람이 창의적이라고 말한다면 </a:t>
            </a:r>
            <a:r>
              <a:rPr lang="ko-KR" altLang="en-US" b="0" dirty="0"/>
              <a:t>그것은 창의적입니다</a:t>
            </a:r>
            <a:r>
              <a:rPr lang="en-US" altLang="ko-KR" b="0" dirty="0"/>
              <a:t>. </a:t>
            </a:r>
            <a:r>
              <a:rPr lang="ko-KR" altLang="en-US" b="0" dirty="0"/>
              <a:t>참 쉽죠</a:t>
            </a:r>
            <a:r>
              <a:rPr lang="en-US" altLang="ko-KR" b="0" dirty="0"/>
              <a:t>? </a:t>
            </a:r>
            <a:r>
              <a:rPr lang="ko-KR" altLang="en-US" b="0" dirty="0"/>
              <a:t>창의성은 </a:t>
            </a:r>
            <a:r>
              <a:rPr lang="ko-KR" altLang="en-US" dirty="0"/>
              <a:t>사회적 판단</a:t>
            </a:r>
            <a:r>
              <a:rPr lang="en-US" altLang="ko-KR" b="0" dirty="0"/>
              <a:t>(social verdict)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09423-8D9D-0AC0-5602-C8AF0204D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99" y="4036953"/>
            <a:ext cx="4451089" cy="553998"/>
          </a:xfrm>
        </p:spPr>
        <p:txBody>
          <a:bodyPr/>
          <a:lstStyle/>
          <a:p>
            <a:r>
              <a:rPr lang="ko-KR" altLang="en-US" dirty="0"/>
              <a:t>칼럼 제목</a:t>
            </a:r>
            <a:r>
              <a:rPr lang="en-US" altLang="ko-KR" dirty="0"/>
              <a:t>: Advancing Creativity Theory and Research: A Socio-cultural Manifesto</a:t>
            </a:r>
            <a:r>
              <a:rPr lang="en-US" dirty="0"/>
              <a:t/>
            </a:r>
            <a:br>
              <a:rPr lang="en-US" dirty="0"/>
            </a:br>
            <a:r>
              <a:rPr lang="ko-KR" altLang="en-US" dirty="0"/>
              <a:t>학술지 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2020</a:t>
            </a:r>
            <a:r>
              <a:rPr lang="ko-KR" altLang="en-US" dirty="0">
                <a:hlinkClick r:id="rId3"/>
              </a:rPr>
              <a:t>년 </a:t>
            </a:r>
            <a:r>
              <a:rPr lang="en-US" altLang="ko-KR" dirty="0">
                <a:hlinkClick r:id="rId3"/>
              </a:rPr>
              <a:t>9</a:t>
            </a:r>
            <a:r>
              <a:rPr lang="ko-KR" altLang="en-US" dirty="0">
                <a:hlinkClick r:id="rId3"/>
              </a:rPr>
              <a:t>월 </a:t>
            </a:r>
            <a:r>
              <a:rPr lang="en-US" dirty="0">
                <a:hlinkClick r:id="rId3"/>
              </a:rPr>
              <a:t>The Journal of Create Behavior</a:t>
            </a:r>
            <a:endParaRPr lang="en-US" dirty="0"/>
          </a:p>
        </p:txBody>
      </p:sp>
      <p:pic>
        <p:nvPicPr>
          <p:cNvPr id="9" name="그림 8" descr="텍스트, 스크린샷, 폰트, 번호이(가) 표시된 사진">
            <a:extLst>
              <a:ext uri="{FF2B5EF4-FFF2-40B4-BE49-F238E27FC236}">
                <a16:creationId xmlns:a16="http://schemas.microsoft.com/office/drawing/2014/main" id="{86463FB2-8C2D-5BFD-FAE9-330A2177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85" y="605338"/>
            <a:ext cx="4834910" cy="5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6977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8937-0384-5208-BB64-B8D069D28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A411-599A-CD39-E1EB-9616DFBE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85826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varius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8756</Words>
  <Application>Microsoft Office PowerPoint</Application>
  <PresentationFormat>와이드스크린</PresentationFormat>
  <Paragraphs>1000</Paragraphs>
  <Slides>110</Slides>
  <Notes>64</Notes>
  <HiddenSlides>12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20" baseType="lpstr">
      <vt:lpstr>Open Sans</vt:lpstr>
      <vt:lpstr>Segoe UI</vt:lpstr>
      <vt:lpstr>Calibri</vt:lpstr>
      <vt:lpstr>Segoe UI Semibold</vt:lpstr>
      <vt:lpstr>Segoe Sans Text</vt:lpstr>
      <vt:lpstr>맑은 고딕</vt:lpstr>
      <vt:lpstr>Open Sans SemiBold</vt:lpstr>
      <vt:lpstr>Arial</vt:lpstr>
      <vt:lpstr>Wingdings</vt:lpstr>
      <vt:lpstr>Azure 2023 Template</vt:lpstr>
      <vt:lpstr>DotNetDevSecOps</vt:lpstr>
      <vt:lpstr>Agenda</vt:lpstr>
      <vt:lpstr>00</vt:lpstr>
      <vt:lpstr>01</vt:lpstr>
      <vt:lpstr>창의적인 문제해결</vt:lpstr>
      <vt:lpstr>크리에이티브 프로그래머</vt:lpstr>
      <vt:lpstr>PowerPoint 프레젠테이션</vt:lpstr>
      <vt:lpstr>PowerPoint 프레젠테이션</vt:lpstr>
      <vt:lpstr>문제 해결력</vt:lpstr>
      <vt:lpstr>전문 지식을 많이 쌓을 수 있는 방법</vt:lpstr>
      <vt:lpstr>제네럴리스트와 스페셜리스트</vt:lpstr>
      <vt:lpstr>거시적인 문제해결사</vt:lpstr>
      <vt:lpstr>안타까운 지능</vt:lpstr>
      <vt:lpstr>PowerPoint 프레젠테이션</vt:lpstr>
      <vt:lpstr>PowerPoint 프레젠테이션</vt:lpstr>
      <vt:lpstr>단결의 힘</vt:lpstr>
      <vt:lpstr>02</vt:lpstr>
      <vt:lpstr>02</vt:lpstr>
      <vt:lpstr>DevOps는 들어봤는데 DevSecOps는 뭐지?</vt:lpstr>
      <vt:lpstr>PowerPoint 프레젠테이션</vt:lpstr>
      <vt:lpstr>DevOps가 왜 필요한가?</vt:lpstr>
      <vt:lpstr>PowerPoint 프레젠테이션</vt:lpstr>
      <vt:lpstr>DevOps Tools</vt:lpstr>
      <vt:lpstr>PowerPoint 프레젠테이션</vt:lpstr>
      <vt:lpstr>DevOps Tools</vt:lpstr>
      <vt:lpstr>PowerPoint 프레젠테이션</vt:lpstr>
      <vt:lpstr>PowerPoint 프레젠테이션</vt:lpstr>
      <vt:lpstr>PowerPoint 프레젠테이션</vt:lpstr>
      <vt:lpstr>그럼 DevOps만 채용하면 문제가 해결되나?</vt:lpstr>
      <vt:lpstr>PowerPoint 프레젠테이션</vt:lpstr>
      <vt:lpstr>PowerPoint 프레젠테이션</vt:lpstr>
      <vt:lpstr>어둠의 양산공장</vt:lpstr>
      <vt:lpstr>PowerPoint 프레젠테이션</vt:lpstr>
      <vt:lpstr>PowerPoint 프레젠테이션</vt:lpstr>
      <vt:lpstr>고블린의 운영 실력</vt:lpstr>
      <vt:lpstr>만약 나열된 모든 문제를 해결했다면 더 이상 문제가 없을까?</vt:lpstr>
      <vt:lpstr>PowerPoint 프레젠테이션</vt:lpstr>
      <vt:lpstr>PowerPoint 프레젠테이션</vt:lpstr>
      <vt:lpstr>PowerPoint 프레젠테이션</vt:lpstr>
      <vt:lpstr>보안은 평소에 잘하다가 딱 한번만 털리면 끝장</vt:lpstr>
      <vt:lpstr>03</vt:lpstr>
      <vt:lpstr>03</vt:lpstr>
      <vt:lpstr>인사 프로세스 점검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PacketFence</vt:lpstr>
      <vt:lpstr>PowerPoint 프레젠테이션</vt:lpstr>
      <vt:lpstr>GitLab 관리</vt:lpstr>
      <vt:lpstr>On-Premise GitLab 관리</vt:lpstr>
      <vt:lpstr>AWS Lambda 개발</vt:lpstr>
      <vt:lpstr>시스템 비밀번호 갱신</vt:lpstr>
      <vt:lpstr>사내 스토리지 최적화</vt:lpstr>
      <vt:lpstr>Helix Core 관리</vt:lpstr>
      <vt:lpstr>Thank you</vt:lpstr>
      <vt:lpstr>Session Title</vt:lpstr>
      <vt:lpstr>Session title</vt:lpstr>
      <vt:lpstr>Session Title</vt:lpstr>
      <vt:lpstr>PowerPoint 프레젠테이션</vt:lpstr>
      <vt:lpstr>Agenda </vt:lpstr>
      <vt:lpstr>Agenda</vt:lpstr>
      <vt:lpstr>00</vt:lpstr>
      <vt:lpstr>00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프레젠테이션</vt:lpstr>
      <vt:lpstr>Lorem ipsum dolor sit</vt:lpstr>
      <vt:lpstr>Lorem ipsum dolor sit amet</vt:lpstr>
      <vt:lpstr>Lorem ipsum dolor sit amet</vt:lpstr>
      <vt:lpstr>Lorem ipsum dolor sit amet</vt:lpstr>
      <vt:lpstr>PowerPoint 프레젠테이션</vt:lpstr>
      <vt:lpstr>Lorem ipsum dolor sit amet</vt:lpstr>
      <vt:lpstr>Demo: Demo title here</vt:lpstr>
      <vt:lpstr>Demo: Demo title here</vt:lpstr>
      <vt:lpstr>Lorem ipsum dolor sit amet</vt:lpstr>
      <vt:lpstr>PowerPoint 프레젠테이션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PowerPoint 프레젠테이션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Get .NET 9</vt:lpstr>
      <vt:lpstr>Resources</vt:lpstr>
      <vt:lpstr>Thank you</vt:lpstr>
      <vt:lpstr>PowerPoint 프레젠테이션</vt:lpstr>
      <vt:lpstr>PowerPoint 프레젠테이션</vt:lpstr>
      <vt:lpstr>PowerPoint 프레젠테이션</vt:lpstr>
      <vt:lpstr>PowerPoint 프레젠테이션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2025-01-07T10:15:55Z</dcterms:modified>
  <cp:category/>
</cp:coreProperties>
</file>